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50"/>
  </p:notesMasterIdLst>
  <p:sldIdLst>
    <p:sldId id="256" r:id="rId2"/>
    <p:sldId id="258" r:id="rId3"/>
    <p:sldId id="257" r:id="rId4"/>
    <p:sldId id="328" r:id="rId5"/>
    <p:sldId id="259" r:id="rId6"/>
    <p:sldId id="260" r:id="rId7"/>
    <p:sldId id="331" r:id="rId8"/>
    <p:sldId id="332" r:id="rId9"/>
    <p:sldId id="333" r:id="rId10"/>
    <p:sldId id="337" r:id="rId11"/>
    <p:sldId id="338" r:id="rId12"/>
    <p:sldId id="334" r:id="rId13"/>
    <p:sldId id="335" r:id="rId14"/>
    <p:sldId id="336" r:id="rId15"/>
    <p:sldId id="263" r:id="rId16"/>
    <p:sldId id="339" r:id="rId17"/>
    <p:sldId id="264" r:id="rId18"/>
    <p:sldId id="340" r:id="rId19"/>
    <p:sldId id="341" r:id="rId20"/>
    <p:sldId id="342" r:id="rId21"/>
    <p:sldId id="343" r:id="rId22"/>
    <p:sldId id="344" r:id="rId23"/>
    <p:sldId id="345" r:id="rId24"/>
    <p:sldId id="265" r:id="rId25"/>
    <p:sldId id="266" r:id="rId26"/>
    <p:sldId id="267" r:id="rId27"/>
    <p:sldId id="346" r:id="rId28"/>
    <p:sldId id="286" r:id="rId29"/>
    <p:sldId id="318" r:id="rId30"/>
    <p:sldId id="347" r:id="rId31"/>
    <p:sldId id="348" r:id="rId32"/>
    <p:sldId id="349" r:id="rId33"/>
    <p:sldId id="268" r:id="rId34"/>
    <p:sldId id="269" r:id="rId35"/>
    <p:sldId id="350" r:id="rId36"/>
    <p:sldId id="351" r:id="rId37"/>
    <p:sldId id="352" r:id="rId38"/>
    <p:sldId id="353" r:id="rId39"/>
    <p:sldId id="354" r:id="rId40"/>
    <p:sldId id="355" r:id="rId41"/>
    <p:sldId id="275" r:id="rId42"/>
    <p:sldId id="356" r:id="rId43"/>
    <p:sldId id="276" r:id="rId44"/>
    <p:sldId id="357" r:id="rId45"/>
    <p:sldId id="358" r:id="rId46"/>
    <p:sldId id="359" r:id="rId47"/>
    <p:sldId id="289" r:id="rId48"/>
    <p:sldId id="291" r:id="rId4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4280B6-286C-471C-AAFB-329ED5168D32}">
  <a:tblStyle styleId="{914280B6-286C-471C-AAFB-329ED5168D3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1602"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63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71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8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98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543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418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492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17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372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083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693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487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948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862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5425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524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681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565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668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3023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51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65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4124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296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403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859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213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948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3d9f8ba3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3d9f8ba3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4640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0690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280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864013" y="1815300"/>
            <a:ext cx="27804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18"/>
          <p:cNvSpPr txBox="1">
            <a:spLocks noGrp="1"/>
          </p:cNvSpPr>
          <p:nvPr>
            <p:ph type="subTitle" idx="1"/>
          </p:nvPr>
        </p:nvSpPr>
        <p:spPr>
          <a:xfrm>
            <a:off x="864013" y="2311800"/>
            <a:ext cx="2780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1" name="Google Shape;181;p18"/>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3" name="Google Shape;183;p18"/>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184" name="Google Shape;184;p18"/>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185" name="Google Shape;185;p18"/>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186" name="Google Shape;186;p18"/>
          <p:cNvPicPr preferRelativeResize="0"/>
          <p:nvPr/>
        </p:nvPicPr>
        <p:blipFill>
          <a:blip r:embed="rId5">
            <a:alphaModFix/>
          </a:blip>
          <a:stretch>
            <a:fillRect/>
          </a:stretch>
        </p:blipFill>
        <p:spPr>
          <a:xfrm rot="-2268240" flipH="1">
            <a:off x="158702" y="623064"/>
            <a:ext cx="481442" cy="609821"/>
          </a:xfrm>
          <a:prstGeom prst="rect">
            <a:avLst/>
          </a:prstGeom>
          <a:noFill/>
          <a:ln>
            <a:noFill/>
          </a:ln>
        </p:spPr>
      </p:pic>
      <p:pic>
        <p:nvPicPr>
          <p:cNvPr id="187" name="Google Shape;187;p18"/>
          <p:cNvPicPr preferRelativeResize="0"/>
          <p:nvPr/>
        </p:nvPicPr>
        <p:blipFill>
          <a:blip r:embed="rId6">
            <a:alphaModFix/>
          </a:blip>
          <a:stretch>
            <a:fillRect/>
          </a:stretch>
        </p:blipFill>
        <p:spPr>
          <a:xfrm rot="5534939">
            <a:off x="-487465" y="3164667"/>
            <a:ext cx="1432998" cy="2260449"/>
          </a:xfrm>
          <a:prstGeom prst="rect">
            <a:avLst/>
          </a:prstGeom>
          <a:noFill/>
          <a:ln>
            <a:noFill/>
          </a:ln>
        </p:spPr>
      </p:pic>
      <p:pic>
        <p:nvPicPr>
          <p:cNvPr id="188" name="Google Shape;188;p18"/>
          <p:cNvPicPr preferRelativeResize="0"/>
          <p:nvPr/>
        </p:nvPicPr>
        <p:blipFill>
          <a:blip r:embed="rId7">
            <a:alphaModFix/>
          </a:blip>
          <a:stretch>
            <a:fillRect/>
          </a:stretch>
        </p:blipFill>
        <p:spPr>
          <a:xfrm>
            <a:off x="8525240" y="1316438"/>
            <a:ext cx="375620" cy="4758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9"/>
        <p:cNvGrpSpPr/>
        <p:nvPr/>
      </p:nvGrpSpPr>
      <p:grpSpPr>
        <a:xfrm>
          <a:off x="0" y="0"/>
          <a:ext cx="0" cy="0"/>
          <a:chOff x="0" y="0"/>
          <a:chExt cx="0" cy="0"/>
        </a:xfrm>
      </p:grpSpPr>
      <p:sp>
        <p:nvSpPr>
          <p:cNvPr id="190" name="Google Shape;190;p19"/>
          <p:cNvSpPr/>
          <p:nvPr/>
        </p:nvSpPr>
        <p:spPr>
          <a:xfrm flipH="1">
            <a:off x="5816181"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 name="Google Shape;191;p19"/>
          <p:cNvPicPr preferRelativeResize="0"/>
          <p:nvPr/>
        </p:nvPicPr>
        <p:blipFill>
          <a:blip r:embed="rId2">
            <a:alphaModFix/>
          </a:blip>
          <a:stretch>
            <a:fillRect/>
          </a:stretch>
        </p:blipFill>
        <p:spPr>
          <a:xfrm rot="-2471259" flipH="1">
            <a:off x="7836028" y="-947519"/>
            <a:ext cx="1146700" cy="3272150"/>
          </a:xfrm>
          <a:prstGeom prst="rect">
            <a:avLst/>
          </a:prstGeom>
          <a:noFill/>
          <a:ln>
            <a:noFill/>
          </a:ln>
        </p:spPr>
      </p:pic>
      <p:sp>
        <p:nvSpPr>
          <p:cNvPr id="192" name="Google Shape;192;p19"/>
          <p:cNvSpPr txBox="1">
            <a:spLocks noGrp="1"/>
          </p:cNvSpPr>
          <p:nvPr>
            <p:ph type="title"/>
          </p:nvPr>
        </p:nvSpPr>
        <p:spPr>
          <a:xfrm>
            <a:off x="5643650" y="1821450"/>
            <a:ext cx="2787000" cy="57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19"/>
          <p:cNvSpPr txBox="1">
            <a:spLocks noGrp="1"/>
          </p:cNvSpPr>
          <p:nvPr>
            <p:ph type="subTitle" idx="1"/>
          </p:nvPr>
        </p:nvSpPr>
        <p:spPr>
          <a:xfrm>
            <a:off x="5643782" y="2317950"/>
            <a:ext cx="2787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94" name="Google Shape;194;p19"/>
          <p:cNvPicPr preferRelativeResize="0"/>
          <p:nvPr/>
        </p:nvPicPr>
        <p:blipFill>
          <a:blip r:embed="rId3">
            <a:alphaModFix/>
          </a:blip>
          <a:stretch>
            <a:fillRect/>
          </a:stretch>
        </p:blipFill>
        <p:spPr>
          <a:xfrm rot="8100334">
            <a:off x="360709" y="4194006"/>
            <a:ext cx="508392" cy="643962"/>
          </a:xfrm>
          <a:prstGeom prst="rect">
            <a:avLst/>
          </a:prstGeom>
          <a:noFill/>
          <a:ln>
            <a:noFill/>
          </a:ln>
        </p:spPr>
      </p:pic>
      <p:pic>
        <p:nvPicPr>
          <p:cNvPr id="195" name="Google Shape;195;p19"/>
          <p:cNvPicPr preferRelativeResize="0"/>
          <p:nvPr/>
        </p:nvPicPr>
        <p:blipFill>
          <a:blip r:embed="rId4">
            <a:alphaModFix/>
          </a:blip>
          <a:stretch>
            <a:fillRect/>
          </a:stretch>
        </p:blipFill>
        <p:spPr>
          <a:xfrm rot="4078026" flipH="1">
            <a:off x="7841132" y="3660583"/>
            <a:ext cx="779793" cy="188683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1"/>
          <p:cNvSpPr/>
          <p:nvPr/>
        </p:nvSpPr>
        <p:spPr>
          <a:xfrm flipH="1">
            <a:off x="-2866462" y="219346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rot="-5400000">
            <a:off x="6525783" y="-457242"/>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21"/>
          <p:cNvPicPr preferRelativeResize="0"/>
          <p:nvPr/>
        </p:nvPicPr>
        <p:blipFill>
          <a:blip r:embed="rId2">
            <a:alphaModFix/>
          </a:blip>
          <a:stretch>
            <a:fillRect/>
          </a:stretch>
        </p:blipFill>
        <p:spPr>
          <a:xfrm rot="-5400000">
            <a:off x="8114947" y="-332954"/>
            <a:ext cx="486750" cy="1177725"/>
          </a:xfrm>
          <a:prstGeom prst="rect">
            <a:avLst/>
          </a:prstGeom>
          <a:noFill/>
          <a:ln>
            <a:noFill/>
          </a:ln>
        </p:spPr>
      </p:pic>
      <p:pic>
        <p:nvPicPr>
          <p:cNvPr id="209" name="Google Shape;209;p21"/>
          <p:cNvPicPr preferRelativeResize="0"/>
          <p:nvPr/>
        </p:nvPicPr>
        <p:blipFill>
          <a:blip r:embed="rId3">
            <a:alphaModFix/>
          </a:blip>
          <a:stretch>
            <a:fillRect/>
          </a:stretch>
        </p:blipFill>
        <p:spPr>
          <a:xfrm rot="-2700148" flipH="1">
            <a:off x="995331" y="4657320"/>
            <a:ext cx="364095" cy="461187"/>
          </a:xfrm>
          <a:prstGeom prst="rect">
            <a:avLst/>
          </a:prstGeom>
          <a:noFill/>
          <a:ln>
            <a:noFill/>
          </a:ln>
        </p:spPr>
      </p:pic>
      <p:pic>
        <p:nvPicPr>
          <p:cNvPr id="210" name="Google Shape;210;p21"/>
          <p:cNvPicPr preferRelativeResize="0"/>
          <p:nvPr/>
        </p:nvPicPr>
        <p:blipFill>
          <a:blip r:embed="rId4">
            <a:alphaModFix/>
          </a:blip>
          <a:stretch>
            <a:fillRect/>
          </a:stretch>
        </p:blipFill>
        <p:spPr>
          <a:xfrm rot="-216936">
            <a:off x="90028" y="4151678"/>
            <a:ext cx="660244" cy="969068"/>
          </a:xfrm>
          <a:prstGeom prst="rect">
            <a:avLst/>
          </a:prstGeom>
          <a:noFill/>
          <a:ln>
            <a:noFill/>
          </a:ln>
        </p:spPr>
      </p:pic>
      <p:pic>
        <p:nvPicPr>
          <p:cNvPr id="211" name="Google Shape;211;p21"/>
          <p:cNvPicPr preferRelativeResize="0"/>
          <p:nvPr/>
        </p:nvPicPr>
        <p:blipFill>
          <a:blip r:embed="rId5">
            <a:alphaModFix/>
          </a:blip>
          <a:stretch>
            <a:fillRect/>
          </a:stretch>
        </p:blipFill>
        <p:spPr>
          <a:xfrm rot="878763">
            <a:off x="8599982" y="2031287"/>
            <a:ext cx="408550" cy="1897425"/>
          </a:xfrm>
          <a:prstGeom prst="rect">
            <a:avLst/>
          </a:prstGeom>
          <a:noFill/>
          <a:ln>
            <a:noFill/>
          </a:ln>
        </p:spPr>
      </p:pic>
      <p:pic>
        <p:nvPicPr>
          <p:cNvPr id="212" name="Google Shape;212;p21"/>
          <p:cNvPicPr preferRelativeResize="0"/>
          <p:nvPr/>
        </p:nvPicPr>
        <p:blipFill>
          <a:blip r:embed="rId6">
            <a:alphaModFix/>
          </a:blip>
          <a:stretch>
            <a:fillRect/>
          </a:stretch>
        </p:blipFill>
        <p:spPr>
          <a:xfrm rot="2268240">
            <a:off x="8322104" y="4299089"/>
            <a:ext cx="481442" cy="60982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3"/>
          <p:cNvSpPr txBox="1">
            <a:spLocks noGrp="1"/>
          </p:cNvSpPr>
          <p:nvPr>
            <p:ph type="subTitle" idx="1"/>
          </p:nvPr>
        </p:nvSpPr>
        <p:spPr>
          <a:xfrm>
            <a:off x="93762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7" name="Google Shape;227;p23"/>
          <p:cNvSpPr txBox="1">
            <a:spLocks noGrp="1"/>
          </p:cNvSpPr>
          <p:nvPr>
            <p:ph type="subTitle" idx="2"/>
          </p:nvPr>
        </p:nvSpPr>
        <p:spPr>
          <a:xfrm>
            <a:off x="3484350"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3"/>
          <p:cNvSpPr txBox="1">
            <a:spLocks noGrp="1"/>
          </p:cNvSpPr>
          <p:nvPr>
            <p:ph type="subTitle" idx="3"/>
          </p:nvPr>
        </p:nvSpPr>
        <p:spPr>
          <a:xfrm>
            <a:off x="6031075" y="31671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9" name="Google Shape;229;p23"/>
          <p:cNvSpPr txBox="1">
            <a:spLocks noGrp="1"/>
          </p:cNvSpPr>
          <p:nvPr>
            <p:ph type="subTitle" idx="4"/>
          </p:nvPr>
        </p:nvSpPr>
        <p:spPr>
          <a:xfrm>
            <a:off x="93762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0" name="Google Shape;230;p23"/>
          <p:cNvSpPr txBox="1">
            <a:spLocks noGrp="1"/>
          </p:cNvSpPr>
          <p:nvPr>
            <p:ph type="subTitle" idx="5"/>
          </p:nvPr>
        </p:nvSpPr>
        <p:spPr>
          <a:xfrm>
            <a:off x="3484350"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1" name="Google Shape;231;p23"/>
          <p:cNvSpPr txBox="1">
            <a:spLocks noGrp="1"/>
          </p:cNvSpPr>
          <p:nvPr>
            <p:ph type="subTitle" idx="6"/>
          </p:nvPr>
        </p:nvSpPr>
        <p:spPr>
          <a:xfrm>
            <a:off x="6031075" y="268652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32" name="Google Shape;232;p2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 name="Google Shape;233;p2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34" name="Google Shape;234;p2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235" name="Google Shape;235;p2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36" name="Google Shape;236;p2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 name="Google Shape;237;p2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38" name="Google Shape;238;p2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39" name="Google Shape;239;p2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40"/>
        <p:cNvGrpSpPr/>
        <p:nvPr/>
      </p:nvGrpSpPr>
      <p:grpSpPr>
        <a:xfrm>
          <a:off x="0" y="0"/>
          <a:ext cx="0" cy="0"/>
          <a:chOff x="0" y="0"/>
          <a:chExt cx="0" cy="0"/>
        </a:xfrm>
      </p:grpSpPr>
      <p:sp>
        <p:nvSpPr>
          <p:cNvPr id="241" name="Google Shape;241;p24"/>
          <p:cNvSpPr>
            <a:spLocks noGrp="1"/>
          </p:cNvSpPr>
          <p:nvPr>
            <p:ph type="pic" idx="2"/>
          </p:nvPr>
        </p:nvSpPr>
        <p:spPr>
          <a:xfrm>
            <a:off x="3768000" y="1473675"/>
            <a:ext cx="1608000" cy="1608000"/>
          </a:xfrm>
          <a:prstGeom prst="ellipse">
            <a:avLst/>
          </a:prstGeom>
          <a:noFill/>
          <a:ln w="19050" cap="flat" cmpd="sng">
            <a:solidFill>
              <a:schemeClr val="dk1"/>
            </a:solidFill>
            <a:prstDash val="solid"/>
            <a:round/>
            <a:headEnd type="none" w="sm" len="sm"/>
            <a:tailEnd type="none" w="sm" len="sm"/>
          </a:ln>
        </p:spPr>
      </p:sp>
      <p:sp>
        <p:nvSpPr>
          <p:cNvPr id="242" name="Google Shape;242;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 name="Google Shape;243;p24"/>
          <p:cNvSpPr txBox="1">
            <a:spLocks noGrp="1"/>
          </p:cNvSpPr>
          <p:nvPr>
            <p:ph type="subTitle" idx="1"/>
          </p:nvPr>
        </p:nvSpPr>
        <p:spPr>
          <a:xfrm>
            <a:off x="937625" y="3551770"/>
            <a:ext cx="2175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4" name="Google Shape;244;p24"/>
          <p:cNvSpPr txBox="1">
            <a:spLocks noGrp="1"/>
          </p:cNvSpPr>
          <p:nvPr>
            <p:ph type="subTitle" idx="3"/>
          </p:nvPr>
        </p:nvSpPr>
        <p:spPr>
          <a:xfrm>
            <a:off x="3484350" y="3551770"/>
            <a:ext cx="2175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5" name="Google Shape;245;p24"/>
          <p:cNvSpPr txBox="1">
            <a:spLocks noGrp="1"/>
          </p:cNvSpPr>
          <p:nvPr>
            <p:ph type="subTitle" idx="4"/>
          </p:nvPr>
        </p:nvSpPr>
        <p:spPr>
          <a:xfrm>
            <a:off x="6031075" y="3551770"/>
            <a:ext cx="2175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24"/>
          <p:cNvSpPr txBox="1">
            <a:spLocks noGrp="1"/>
          </p:cNvSpPr>
          <p:nvPr>
            <p:ph type="subTitle" idx="5"/>
          </p:nvPr>
        </p:nvSpPr>
        <p:spPr>
          <a:xfrm>
            <a:off x="937625" y="308167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47" name="Google Shape;247;p24"/>
          <p:cNvSpPr txBox="1">
            <a:spLocks noGrp="1"/>
          </p:cNvSpPr>
          <p:nvPr>
            <p:ph type="subTitle" idx="6"/>
          </p:nvPr>
        </p:nvSpPr>
        <p:spPr>
          <a:xfrm>
            <a:off x="3484350" y="308167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48" name="Google Shape;248;p24"/>
          <p:cNvSpPr txBox="1">
            <a:spLocks noGrp="1"/>
          </p:cNvSpPr>
          <p:nvPr>
            <p:ph type="subTitle" idx="7"/>
          </p:nvPr>
        </p:nvSpPr>
        <p:spPr>
          <a:xfrm>
            <a:off x="6031075" y="3081675"/>
            <a:ext cx="21753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49" name="Google Shape;249;p24"/>
          <p:cNvSpPr>
            <a:spLocks noGrp="1"/>
          </p:cNvSpPr>
          <p:nvPr>
            <p:ph type="pic" idx="8"/>
          </p:nvPr>
        </p:nvSpPr>
        <p:spPr>
          <a:xfrm>
            <a:off x="1221275" y="1473675"/>
            <a:ext cx="1608000" cy="1608000"/>
          </a:xfrm>
          <a:prstGeom prst="ellipse">
            <a:avLst/>
          </a:prstGeom>
          <a:noFill/>
          <a:ln w="19050" cap="flat" cmpd="sng">
            <a:solidFill>
              <a:schemeClr val="dk1"/>
            </a:solidFill>
            <a:prstDash val="solid"/>
            <a:round/>
            <a:headEnd type="none" w="sm" len="sm"/>
            <a:tailEnd type="none" w="sm" len="sm"/>
          </a:ln>
        </p:spPr>
      </p:sp>
      <p:sp>
        <p:nvSpPr>
          <p:cNvPr id="250" name="Google Shape;250;p24"/>
          <p:cNvSpPr>
            <a:spLocks noGrp="1"/>
          </p:cNvSpPr>
          <p:nvPr>
            <p:ph type="pic" idx="9"/>
          </p:nvPr>
        </p:nvSpPr>
        <p:spPr>
          <a:xfrm>
            <a:off x="6314725" y="1473675"/>
            <a:ext cx="1608000" cy="1608000"/>
          </a:xfrm>
          <a:prstGeom prst="ellipse">
            <a:avLst/>
          </a:prstGeom>
          <a:noFill/>
          <a:ln w="19050" cap="flat" cmpd="sng">
            <a:solidFill>
              <a:schemeClr val="dk1"/>
            </a:solidFill>
            <a:prstDash val="solid"/>
            <a:round/>
            <a:headEnd type="none" w="sm" len="sm"/>
            <a:tailEnd type="none" w="sm" len="sm"/>
          </a:ln>
        </p:spPr>
      </p:sp>
      <p:sp>
        <p:nvSpPr>
          <p:cNvPr id="251" name="Google Shape;251;p24"/>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 name="Google Shape;253;p24"/>
          <p:cNvPicPr preferRelativeResize="0"/>
          <p:nvPr/>
        </p:nvPicPr>
        <p:blipFill>
          <a:blip r:embed="rId2">
            <a:alphaModFix/>
          </a:blip>
          <a:stretch>
            <a:fillRect/>
          </a:stretch>
        </p:blipFill>
        <p:spPr>
          <a:xfrm flipH="1">
            <a:off x="8434558" y="3534606"/>
            <a:ext cx="557000" cy="1347687"/>
          </a:xfrm>
          <a:prstGeom prst="rect">
            <a:avLst/>
          </a:prstGeom>
          <a:noFill/>
          <a:ln>
            <a:noFill/>
          </a:ln>
        </p:spPr>
      </p:pic>
      <p:pic>
        <p:nvPicPr>
          <p:cNvPr id="254" name="Google Shape;254;p24"/>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255" name="Google Shape;255;p24"/>
          <p:cNvPicPr preferRelativeResize="0"/>
          <p:nvPr/>
        </p:nvPicPr>
        <p:blipFill>
          <a:blip r:embed="rId4">
            <a:alphaModFix/>
          </a:blip>
          <a:stretch>
            <a:fillRect/>
          </a:stretch>
        </p:blipFill>
        <p:spPr>
          <a:xfrm rot="4562926" flipH="1">
            <a:off x="304222" y="-286126"/>
            <a:ext cx="812053" cy="1191891"/>
          </a:xfrm>
          <a:prstGeom prst="rect">
            <a:avLst/>
          </a:prstGeom>
          <a:noFill/>
          <a:ln>
            <a:noFill/>
          </a:ln>
        </p:spPr>
      </p:pic>
      <p:pic>
        <p:nvPicPr>
          <p:cNvPr id="256" name="Google Shape;256;p24"/>
          <p:cNvPicPr preferRelativeResize="0"/>
          <p:nvPr/>
        </p:nvPicPr>
        <p:blipFill>
          <a:blip r:embed="rId5">
            <a:alphaModFix/>
          </a:blip>
          <a:stretch>
            <a:fillRect/>
          </a:stretch>
        </p:blipFill>
        <p:spPr>
          <a:xfrm rot="9557823" flipH="1">
            <a:off x="280176" y="3259736"/>
            <a:ext cx="408550" cy="1897427"/>
          </a:xfrm>
          <a:prstGeom prst="rect">
            <a:avLst/>
          </a:prstGeom>
          <a:noFill/>
          <a:ln>
            <a:noFill/>
          </a:ln>
        </p:spPr>
      </p:pic>
      <p:pic>
        <p:nvPicPr>
          <p:cNvPr id="257" name="Google Shape;257;p24"/>
          <p:cNvPicPr preferRelativeResize="0"/>
          <p:nvPr/>
        </p:nvPicPr>
        <p:blipFill>
          <a:blip r:embed="rId6">
            <a:alphaModFix/>
          </a:blip>
          <a:stretch>
            <a:fillRect/>
          </a:stretch>
        </p:blipFill>
        <p:spPr>
          <a:xfrm rot="-2268240" flipH="1">
            <a:off x="158702" y="623064"/>
            <a:ext cx="481442" cy="609821"/>
          </a:xfrm>
          <a:prstGeom prst="rect">
            <a:avLst/>
          </a:prstGeom>
          <a:noFill/>
          <a:ln>
            <a:noFill/>
          </a:ln>
        </p:spPr>
      </p:pic>
      <p:pic>
        <p:nvPicPr>
          <p:cNvPr id="258" name="Google Shape;258;p24"/>
          <p:cNvPicPr preferRelativeResize="0"/>
          <p:nvPr/>
        </p:nvPicPr>
        <p:blipFill>
          <a:blip r:embed="rId7">
            <a:alphaModFix/>
          </a:blip>
          <a:stretch>
            <a:fillRect/>
          </a:stretch>
        </p:blipFill>
        <p:spPr>
          <a:xfrm rot="731573">
            <a:off x="7998566" y="1032033"/>
            <a:ext cx="2014625" cy="250503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59"/>
        <p:cNvGrpSpPr/>
        <p:nvPr/>
      </p:nvGrpSpPr>
      <p:grpSpPr>
        <a:xfrm>
          <a:off x="0" y="0"/>
          <a:ext cx="0" cy="0"/>
          <a:chOff x="0" y="0"/>
          <a:chExt cx="0" cy="0"/>
        </a:xfrm>
      </p:grpSpPr>
      <p:sp>
        <p:nvSpPr>
          <p:cNvPr id="260" name="Google Shape;26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1" name="Google Shape;261;p25"/>
          <p:cNvSpPr txBox="1">
            <a:spLocks noGrp="1"/>
          </p:cNvSpPr>
          <p:nvPr>
            <p:ph type="subTitle" idx="1"/>
          </p:nvPr>
        </p:nvSpPr>
        <p:spPr>
          <a:xfrm>
            <a:off x="1439274"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2" name="Google Shape;262;p25"/>
          <p:cNvSpPr txBox="1">
            <a:spLocks noGrp="1"/>
          </p:cNvSpPr>
          <p:nvPr>
            <p:ph type="subTitle" idx="2"/>
          </p:nvPr>
        </p:nvSpPr>
        <p:spPr>
          <a:xfrm>
            <a:off x="4780626" y="2350848"/>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3" name="Google Shape;263;p25"/>
          <p:cNvSpPr txBox="1">
            <a:spLocks noGrp="1"/>
          </p:cNvSpPr>
          <p:nvPr>
            <p:ph type="subTitle" idx="3"/>
          </p:nvPr>
        </p:nvSpPr>
        <p:spPr>
          <a:xfrm>
            <a:off x="1439274"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4" name="Google Shape;264;p25"/>
          <p:cNvSpPr txBox="1">
            <a:spLocks noGrp="1"/>
          </p:cNvSpPr>
          <p:nvPr>
            <p:ph type="subTitle" idx="4"/>
          </p:nvPr>
        </p:nvSpPr>
        <p:spPr>
          <a:xfrm>
            <a:off x="4780626" y="4079600"/>
            <a:ext cx="2924100" cy="52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5" name="Google Shape;265;p25"/>
          <p:cNvSpPr txBox="1">
            <a:spLocks noGrp="1"/>
          </p:cNvSpPr>
          <p:nvPr>
            <p:ph type="subTitle" idx="5"/>
          </p:nvPr>
        </p:nvSpPr>
        <p:spPr>
          <a:xfrm>
            <a:off x="1439274"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6" name="Google Shape;266;p25"/>
          <p:cNvSpPr txBox="1">
            <a:spLocks noGrp="1"/>
          </p:cNvSpPr>
          <p:nvPr>
            <p:ph type="subTitle" idx="6"/>
          </p:nvPr>
        </p:nvSpPr>
        <p:spPr>
          <a:xfrm>
            <a:off x="1439274"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7" name="Google Shape;267;p25"/>
          <p:cNvSpPr txBox="1">
            <a:spLocks noGrp="1"/>
          </p:cNvSpPr>
          <p:nvPr>
            <p:ph type="subTitle" idx="7"/>
          </p:nvPr>
        </p:nvSpPr>
        <p:spPr>
          <a:xfrm>
            <a:off x="4780626" y="2046505"/>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8" name="Google Shape;268;p25"/>
          <p:cNvSpPr txBox="1">
            <a:spLocks noGrp="1"/>
          </p:cNvSpPr>
          <p:nvPr>
            <p:ph type="subTitle" idx="8"/>
          </p:nvPr>
        </p:nvSpPr>
        <p:spPr>
          <a:xfrm>
            <a:off x="4780626" y="3771900"/>
            <a:ext cx="292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69" name="Google Shape;269;p25"/>
          <p:cNvSpPr/>
          <p:nvPr/>
        </p:nvSpPr>
        <p:spPr>
          <a:xfrm flipH="1">
            <a:off x="-2302487" y="22803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2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71" name="Google Shape;271;p2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sp>
        <p:nvSpPr>
          <p:cNvPr id="272" name="Google Shape;272;p2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3" name="Google Shape;273;p25"/>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274" name="Google Shape;274;p25"/>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275" name="Google Shape;275;p25"/>
          <p:cNvPicPr preferRelativeResize="0"/>
          <p:nvPr/>
        </p:nvPicPr>
        <p:blipFill>
          <a:blip r:embed="rId6">
            <a:alphaModFix/>
          </a:blip>
          <a:stretch>
            <a:fillRect/>
          </a:stretch>
        </p:blipFill>
        <p:spPr>
          <a:xfrm rot="878763">
            <a:off x="223699" y="1161012"/>
            <a:ext cx="408550" cy="1897425"/>
          </a:xfrm>
          <a:prstGeom prst="rect">
            <a:avLst/>
          </a:prstGeom>
          <a:noFill/>
          <a:ln>
            <a:noFill/>
          </a:ln>
        </p:spPr>
      </p:pic>
      <p:pic>
        <p:nvPicPr>
          <p:cNvPr id="276" name="Google Shape;276;p25"/>
          <p:cNvPicPr preferRelativeResize="0"/>
          <p:nvPr/>
        </p:nvPicPr>
        <p:blipFill>
          <a:blip r:embed="rId7">
            <a:alphaModFix/>
          </a:blip>
          <a:stretch>
            <a:fillRect/>
          </a:stretch>
        </p:blipFill>
        <p:spPr>
          <a:xfrm flipH="1">
            <a:off x="8424000" y="1524427"/>
            <a:ext cx="1114601" cy="250644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9" name="Google Shape;279;p26"/>
          <p:cNvSpPr txBox="1">
            <a:spLocks noGrp="1"/>
          </p:cNvSpPr>
          <p:nvPr>
            <p:ph type="subTitle" idx="1"/>
          </p:nvPr>
        </p:nvSpPr>
        <p:spPr>
          <a:xfrm>
            <a:off x="721911" y="2349741"/>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0" name="Google Shape;280;p26"/>
          <p:cNvSpPr txBox="1">
            <a:spLocks noGrp="1"/>
          </p:cNvSpPr>
          <p:nvPr>
            <p:ph type="subTitle" idx="2"/>
          </p:nvPr>
        </p:nvSpPr>
        <p:spPr>
          <a:xfrm>
            <a:off x="3291900" y="2349741"/>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1" name="Google Shape;281;p26"/>
          <p:cNvSpPr txBox="1">
            <a:spLocks noGrp="1"/>
          </p:cNvSpPr>
          <p:nvPr>
            <p:ph type="subTitle" idx="3"/>
          </p:nvPr>
        </p:nvSpPr>
        <p:spPr>
          <a:xfrm>
            <a:off x="722024" y="4079600"/>
            <a:ext cx="2568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2" name="Google Shape;282;p26"/>
          <p:cNvSpPr txBox="1">
            <a:spLocks noGrp="1"/>
          </p:cNvSpPr>
          <p:nvPr>
            <p:ph type="subTitle" idx="4"/>
          </p:nvPr>
        </p:nvSpPr>
        <p:spPr>
          <a:xfrm>
            <a:off x="3291900" y="4079600"/>
            <a:ext cx="2560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3" name="Google Shape;283;p26"/>
          <p:cNvSpPr txBox="1">
            <a:spLocks noGrp="1"/>
          </p:cNvSpPr>
          <p:nvPr>
            <p:ph type="subTitle" idx="5"/>
          </p:nvPr>
        </p:nvSpPr>
        <p:spPr>
          <a:xfrm>
            <a:off x="5854239" y="2349741"/>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4" name="Google Shape;284;p26"/>
          <p:cNvSpPr txBox="1">
            <a:spLocks noGrp="1"/>
          </p:cNvSpPr>
          <p:nvPr>
            <p:ph type="subTitle" idx="6"/>
          </p:nvPr>
        </p:nvSpPr>
        <p:spPr>
          <a:xfrm>
            <a:off x="5854239" y="4079599"/>
            <a:ext cx="2567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85" name="Google Shape;285;p26"/>
          <p:cNvSpPr txBox="1">
            <a:spLocks noGrp="1"/>
          </p:cNvSpPr>
          <p:nvPr>
            <p:ph type="subTitle" idx="7"/>
          </p:nvPr>
        </p:nvSpPr>
        <p:spPr>
          <a:xfrm>
            <a:off x="719961"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6" name="Google Shape;286;p26"/>
          <p:cNvSpPr txBox="1">
            <a:spLocks noGrp="1"/>
          </p:cNvSpPr>
          <p:nvPr>
            <p:ph type="subTitle" idx="8"/>
          </p:nvPr>
        </p:nvSpPr>
        <p:spPr>
          <a:xfrm>
            <a:off x="3289950" y="2038150"/>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7" name="Google Shape;287;p26"/>
          <p:cNvSpPr txBox="1">
            <a:spLocks noGrp="1"/>
          </p:cNvSpPr>
          <p:nvPr>
            <p:ph type="subTitle" idx="9"/>
          </p:nvPr>
        </p:nvSpPr>
        <p:spPr>
          <a:xfrm>
            <a:off x="5852139" y="2038150"/>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8" name="Google Shape;288;p26"/>
          <p:cNvSpPr txBox="1">
            <a:spLocks noGrp="1"/>
          </p:cNvSpPr>
          <p:nvPr>
            <p:ph type="subTitle" idx="13"/>
          </p:nvPr>
        </p:nvSpPr>
        <p:spPr>
          <a:xfrm>
            <a:off x="720073"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89" name="Google Shape;289;p26"/>
          <p:cNvSpPr txBox="1">
            <a:spLocks noGrp="1"/>
          </p:cNvSpPr>
          <p:nvPr>
            <p:ph type="subTitle" idx="14"/>
          </p:nvPr>
        </p:nvSpPr>
        <p:spPr>
          <a:xfrm>
            <a:off x="3289950" y="3771901"/>
            <a:ext cx="25641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0" name="Google Shape;290;p26"/>
          <p:cNvSpPr txBox="1">
            <a:spLocks noGrp="1"/>
          </p:cNvSpPr>
          <p:nvPr>
            <p:ph type="subTitle" idx="15"/>
          </p:nvPr>
        </p:nvSpPr>
        <p:spPr>
          <a:xfrm>
            <a:off x="5852139" y="3771901"/>
            <a:ext cx="2571900" cy="42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291" name="Google Shape;291;p26"/>
          <p:cNvSpPr/>
          <p:nvPr/>
        </p:nvSpPr>
        <p:spPr>
          <a:xfrm rot="1083288" flipH="1">
            <a:off x="-399459" y="3856831"/>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2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293" name="Google Shape;293;p26"/>
          <p:cNvPicPr preferRelativeResize="0"/>
          <p:nvPr/>
        </p:nvPicPr>
        <p:blipFill>
          <a:blip r:embed="rId3">
            <a:alphaModFix/>
          </a:blip>
          <a:stretch>
            <a:fillRect/>
          </a:stretch>
        </p:blipFill>
        <p:spPr>
          <a:xfrm rot="-2700148" flipH="1">
            <a:off x="757043" y="4721370"/>
            <a:ext cx="364095" cy="461187"/>
          </a:xfrm>
          <a:prstGeom prst="rect">
            <a:avLst/>
          </a:prstGeom>
          <a:noFill/>
          <a:ln>
            <a:noFill/>
          </a:ln>
        </p:spPr>
      </p:pic>
      <p:pic>
        <p:nvPicPr>
          <p:cNvPr id="294" name="Google Shape;294;p26"/>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295" name="Google Shape;295;p2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26"/>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297" name="Google Shape;297;p26"/>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298" name="Google Shape;298;p26"/>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50"/>
        <p:cNvGrpSpPr/>
        <p:nvPr/>
      </p:nvGrpSpPr>
      <p:grpSpPr>
        <a:xfrm>
          <a:off x="0" y="0"/>
          <a:ext cx="0" cy="0"/>
          <a:chOff x="0" y="0"/>
          <a:chExt cx="0" cy="0"/>
        </a:xfrm>
      </p:grpSpPr>
      <p:sp>
        <p:nvSpPr>
          <p:cNvPr id="351" name="Google Shape;351;p31"/>
          <p:cNvSpPr/>
          <p:nvPr/>
        </p:nvSpPr>
        <p:spPr>
          <a:xfrm rot="9716712">
            <a:off x="-399459" y="-231555"/>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31"/>
          <p:cNvPicPr preferRelativeResize="0"/>
          <p:nvPr/>
        </p:nvPicPr>
        <p:blipFill>
          <a:blip r:embed="rId2">
            <a:alphaModFix/>
          </a:blip>
          <a:stretch>
            <a:fillRect/>
          </a:stretch>
        </p:blipFill>
        <p:spPr>
          <a:xfrm rot="10800000" flipH="1">
            <a:off x="149465" y="522096"/>
            <a:ext cx="557000" cy="1347687"/>
          </a:xfrm>
          <a:prstGeom prst="rect">
            <a:avLst/>
          </a:prstGeom>
          <a:noFill/>
          <a:ln>
            <a:noFill/>
          </a:ln>
        </p:spPr>
      </p:pic>
      <p:pic>
        <p:nvPicPr>
          <p:cNvPr id="353" name="Google Shape;353;p31"/>
          <p:cNvPicPr preferRelativeResize="0"/>
          <p:nvPr/>
        </p:nvPicPr>
        <p:blipFill>
          <a:blip r:embed="rId3">
            <a:alphaModFix/>
          </a:blip>
          <a:stretch>
            <a:fillRect/>
          </a:stretch>
        </p:blipFill>
        <p:spPr>
          <a:xfrm rot="-8099852">
            <a:off x="757043" y="221832"/>
            <a:ext cx="364095" cy="461187"/>
          </a:xfrm>
          <a:prstGeom prst="rect">
            <a:avLst/>
          </a:prstGeom>
          <a:noFill/>
          <a:ln>
            <a:noFill/>
          </a:ln>
        </p:spPr>
      </p:pic>
      <p:pic>
        <p:nvPicPr>
          <p:cNvPr id="354" name="Google Shape;354;p31"/>
          <p:cNvPicPr preferRelativeResize="0"/>
          <p:nvPr/>
        </p:nvPicPr>
        <p:blipFill>
          <a:blip r:embed="rId4">
            <a:alphaModFix/>
          </a:blip>
          <a:stretch>
            <a:fillRect/>
          </a:stretch>
        </p:blipFill>
        <p:spPr>
          <a:xfrm flipH="1">
            <a:off x="0" y="2714540"/>
            <a:ext cx="1114601" cy="2506447"/>
          </a:xfrm>
          <a:prstGeom prst="rect">
            <a:avLst/>
          </a:prstGeom>
          <a:noFill/>
          <a:ln>
            <a:noFill/>
          </a:ln>
        </p:spPr>
      </p:pic>
      <p:sp>
        <p:nvSpPr>
          <p:cNvPr id="355" name="Google Shape;355;p31"/>
          <p:cNvSpPr/>
          <p:nvPr/>
        </p:nvSpPr>
        <p:spPr>
          <a:xfrm rot="-5400000" flipH="1">
            <a:off x="6575933" y="302983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31"/>
          <p:cNvPicPr preferRelativeResize="0"/>
          <p:nvPr/>
        </p:nvPicPr>
        <p:blipFill>
          <a:blip r:embed="rId5">
            <a:alphaModFix/>
          </a:blip>
          <a:stretch>
            <a:fillRect/>
          </a:stretch>
        </p:blipFill>
        <p:spPr>
          <a:xfrm rot="-6237074" flipH="1">
            <a:off x="8024748" y="4498624"/>
            <a:ext cx="812053" cy="1191891"/>
          </a:xfrm>
          <a:prstGeom prst="rect">
            <a:avLst/>
          </a:prstGeom>
          <a:noFill/>
          <a:ln>
            <a:noFill/>
          </a:ln>
        </p:spPr>
      </p:pic>
      <p:pic>
        <p:nvPicPr>
          <p:cNvPr id="357" name="Google Shape;357;p31"/>
          <p:cNvPicPr preferRelativeResize="0"/>
          <p:nvPr/>
        </p:nvPicPr>
        <p:blipFill>
          <a:blip r:embed="rId6">
            <a:alphaModFix/>
          </a:blip>
          <a:stretch>
            <a:fillRect/>
          </a:stretch>
        </p:blipFill>
        <p:spPr>
          <a:xfrm rot="8531760" flipH="1">
            <a:off x="8322104" y="495478"/>
            <a:ext cx="481442" cy="609821"/>
          </a:xfrm>
          <a:prstGeom prst="rect">
            <a:avLst/>
          </a:prstGeom>
          <a:noFill/>
          <a:ln>
            <a:noFill/>
          </a:ln>
        </p:spPr>
      </p:pic>
      <p:pic>
        <p:nvPicPr>
          <p:cNvPr id="358" name="Google Shape;358;p31"/>
          <p:cNvPicPr preferRelativeResize="0"/>
          <p:nvPr/>
        </p:nvPicPr>
        <p:blipFill>
          <a:blip r:embed="rId7">
            <a:alphaModFix/>
          </a:blip>
          <a:stretch>
            <a:fillRect/>
          </a:stretch>
        </p:blipFill>
        <p:spPr>
          <a:xfrm rot="878763">
            <a:off x="8537324" y="1463127"/>
            <a:ext cx="408550" cy="18974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421175" y="445025"/>
            <a:ext cx="6301800" cy="1245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5"/>
          <p:cNvSpPr txBox="1">
            <a:spLocks noGrp="1"/>
          </p:cNvSpPr>
          <p:nvPr>
            <p:ph type="subTitle" idx="1"/>
          </p:nvPr>
        </p:nvSpPr>
        <p:spPr>
          <a:xfrm>
            <a:off x="4923137"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2"/>
          </p:nvPr>
        </p:nvSpPr>
        <p:spPr>
          <a:xfrm>
            <a:off x="1715263" y="3167133"/>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3"/>
          </p:nvPr>
        </p:nvSpPr>
        <p:spPr>
          <a:xfrm>
            <a:off x="1715263"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39" name="Google Shape;39;p5"/>
          <p:cNvSpPr txBox="1">
            <a:spLocks noGrp="1"/>
          </p:cNvSpPr>
          <p:nvPr>
            <p:ph type="subTitle" idx="4"/>
          </p:nvPr>
        </p:nvSpPr>
        <p:spPr>
          <a:xfrm>
            <a:off x="4923137" y="2686515"/>
            <a:ext cx="25056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algn="ctr"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40" name="Google Shape;40;p5"/>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42" name="Google Shape;42;p5"/>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43" name="Google Shape;43;p5"/>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44" name="Google Shape;44;p5"/>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45;p5"/>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46" name="Google Shape;46;p5"/>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47" name="Google Shape;47;p5"/>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 name="Google Shape;59;p7"/>
          <p:cNvSpPr txBox="1">
            <a:spLocks noGrp="1"/>
          </p:cNvSpPr>
          <p:nvPr>
            <p:ph type="subTitle" idx="1"/>
          </p:nvPr>
        </p:nvSpPr>
        <p:spPr>
          <a:xfrm>
            <a:off x="1128438" y="1919200"/>
            <a:ext cx="3630600" cy="19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0" name="Google Shape;60;p7"/>
          <p:cNvSpPr>
            <a:spLocks noGrp="1"/>
          </p:cNvSpPr>
          <p:nvPr>
            <p:ph type="pic" idx="2"/>
          </p:nvPr>
        </p:nvSpPr>
        <p:spPr>
          <a:xfrm>
            <a:off x="4759038" y="1253900"/>
            <a:ext cx="3256500" cy="3256500"/>
          </a:xfrm>
          <a:prstGeom prst="ellipse">
            <a:avLst/>
          </a:prstGeom>
          <a:noFill/>
          <a:ln>
            <a:noFill/>
          </a:ln>
        </p:spPr>
      </p:sp>
      <p:sp>
        <p:nvSpPr>
          <p:cNvPr id="61" name="Google Shape;61;p7"/>
          <p:cNvSpPr/>
          <p:nvPr/>
        </p:nvSpPr>
        <p:spPr>
          <a:xfrm rot="5400000" flipH="1">
            <a:off x="7351940" y="4171533"/>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7"/>
          <p:cNvPicPr preferRelativeResize="0"/>
          <p:nvPr/>
        </p:nvPicPr>
        <p:blipFill>
          <a:blip r:embed="rId2">
            <a:alphaModFix/>
          </a:blip>
          <a:stretch>
            <a:fillRect/>
          </a:stretch>
        </p:blipFill>
        <p:spPr>
          <a:xfrm rot="-2534561" flipH="1">
            <a:off x="7931991" y="3972142"/>
            <a:ext cx="1432999" cy="2260451"/>
          </a:xfrm>
          <a:prstGeom prst="rect">
            <a:avLst/>
          </a:prstGeom>
          <a:noFill/>
          <a:ln>
            <a:noFill/>
          </a:ln>
        </p:spPr>
      </p:pic>
      <p:pic>
        <p:nvPicPr>
          <p:cNvPr id="63" name="Google Shape;63;p7"/>
          <p:cNvPicPr preferRelativeResize="0"/>
          <p:nvPr/>
        </p:nvPicPr>
        <p:blipFill>
          <a:blip r:embed="rId3">
            <a:alphaModFix/>
          </a:blip>
          <a:stretch>
            <a:fillRect/>
          </a:stretch>
        </p:blipFill>
        <p:spPr>
          <a:xfrm rot="-2268241" flipH="1">
            <a:off x="8266517" y="4364245"/>
            <a:ext cx="297661" cy="377035"/>
          </a:xfrm>
          <a:prstGeom prst="rect">
            <a:avLst/>
          </a:prstGeom>
          <a:noFill/>
          <a:ln>
            <a:noFill/>
          </a:ln>
        </p:spPr>
      </p:pic>
      <p:pic>
        <p:nvPicPr>
          <p:cNvPr id="64" name="Google Shape;64;p7"/>
          <p:cNvPicPr preferRelativeResize="0"/>
          <p:nvPr/>
        </p:nvPicPr>
        <p:blipFill>
          <a:blip r:embed="rId4">
            <a:alphaModFix/>
          </a:blip>
          <a:stretch>
            <a:fillRect/>
          </a:stretch>
        </p:blipFill>
        <p:spPr>
          <a:xfrm rot="-317342">
            <a:off x="8513408" y="3422457"/>
            <a:ext cx="557000" cy="1347687"/>
          </a:xfrm>
          <a:prstGeom prst="rect">
            <a:avLst/>
          </a:prstGeom>
          <a:noFill/>
          <a:ln>
            <a:noFill/>
          </a:ln>
        </p:spPr>
      </p:pic>
      <p:pic>
        <p:nvPicPr>
          <p:cNvPr id="65" name="Google Shape;65;p7"/>
          <p:cNvPicPr preferRelativeResize="0"/>
          <p:nvPr/>
        </p:nvPicPr>
        <p:blipFill>
          <a:blip r:embed="rId5">
            <a:alphaModFix/>
          </a:blip>
          <a:stretch>
            <a:fillRect/>
          </a:stretch>
        </p:blipFill>
        <p:spPr>
          <a:xfrm rot="6744442">
            <a:off x="-511278" y="3779293"/>
            <a:ext cx="2250104" cy="1872312"/>
          </a:xfrm>
          <a:prstGeom prst="rect">
            <a:avLst/>
          </a:prstGeom>
          <a:noFill/>
          <a:ln>
            <a:noFill/>
          </a:ln>
        </p:spPr>
      </p:pic>
      <p:sp>
        <p:nvSpPr>
          <p:cNvPr id="66" name="Google Shape;66;p7"/>
          <p:cNvSpPr/>
          <p:nvPr/>
        </p:nvSpPr>
        <p:spPr>
          <a:xfrm rot="6342186" flipH="1">
            <a:off x="-1433179" y="-259266"/>
            <a:ext cx="3577039" cy="2377184"/>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7"/>
          <p:cNvPicPr preferRelativeResize="0"/>
          <p:nvPr/>
        </p:nvPicPr>
        <p:blipFill>
          <a:blip r:embed="rId6">
            <a:alphaModFix/>
          </a:blip>
          <a:stretch>
            <a:fillRect/>
          </a:stretch>
        </p:blipFill>
        <p:spPr>
          <a:xfrm rot="8835713" flipH="1">
            <a:off x="-50666" y="61161"/>
            <a:ext cx="812052" cy="1191892"/>
          </a:xfrm>
          <a:prstGeom prst="rect">
            <a:avLst/>
          </a:prstGeom>
          <a:noFill/>
          <a:ln>
            <a:noFill/>
          </a:ln>
        </p:spPr>
      </p:pic>
      <p:pic>
        <p:nvPicPr>
          <p:cNvPr id="68" name="Google Shape;68;p7"/>
          <p:cNvPicPr preferRelativeResize="0"/>
          <p:nvPr/>
        </p:nvPicPr>
        <p:blipFill>
          <a:blip r:embed="rId7">
            <a:alphaModFix/>
          </a:blip>
          <a:stretch>
            <a:fillRect/>
          </a:stretch>
        </p:blipFill>
        <p:spPr>
          <a:xfrm rot="-2700148" flipH="1">
            <a:off x="829728" y="17120"/>
            <a:ext cx="364095" cy="46118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sp>
        <p:nvSpPr>
          <p:cNvPr id="70" name="Google Shape;70;p8"/>
          <p:cNvSpPr txBox="1">
            <a:spLocks noGrp="1"/>
          </p:cNvSpPr>
          <p:nvPr>
            <p:ph type="title"/>
          </p:nvPr>
        </p:nvSpPr>
        <p:spPr>
          <a:xfrm>
            <a:off x="2561800" y="1815375"/>
            <a:ext cx="4020300" cy="15126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1" name="Google Shape;71;p8"/>
          <p:cNvSpPr/>
          <p:nvPr/>
        </p:nvSpPr>
        <p:spPr>
          <a:xfrm flipH="1">
            <a:off x="-277794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8"/>
          <p:cNvPicPr preferRelativeResize="0"/>
          <p:nvPr/>
        </p:nvPicPr>
        <p:blipFill>
          <a:blip r:embed="rId2">
            <a:alphaModFix/>
          </a:blip>
          <a:stretch>
            <a:fillRect/>
          </a:stretch>
        </p:blipFill>
        <p:spPr>
          <a:xfrm flipH="1">
            <a:off x="8488075" y="405094"/>
            <a:ext cx="557000" cy="1347687"/>
          </a:xfrm>
          <a:prstGeom prst="rect">
            <a:avLst/>
          </a:prstGeom>
          <a:noFill/>
          <a:ln>
            <a:noFill/>
          </a:ln>
        </p:spPr>
      </p:pic>
      <p:pic>
        <p:nvPicPr>
          <p:cNvPr id="73" name="Google Shape;73;p8"/>
          <p:cNvPicPr preferRelativeResize="0"/>
          <p:nvPr/>
        </p:nvPicPr>
        <p:blipFill>
          <a:blip r:embed="rId2">
            <a:alphaModFix/>
          </a:blip>
          <a:stretch>
            <a:fillRect/>
          </a:stretch>
        </p:blipFill>
        <p:spPr>
          <a:xfrm rot="-4078026">
            <a:off x="7098660" y="3677133"/>
            <a:ext cx="779793" cy="1886834"/>
          </a:xfrm>
          <a:prstGeom prst="rect">
            <a:avLst/>
          </a:prstGeom>
          <a:noFill/>
          <a:ln>
            <a:noFill/>
          </a:ln>
        </p:spPr>
      </p:pic>
      <p:pic>
        <p:nvPicPr>
          <p:cNvPr id="74" name="Google Shape;74;p8"/>
          <p:cNvPicPr preferRelativeResize="0"/>
          <p:nvPr/>
        </p:nvPicPr>
        <p:blipFill>
          <a:blip r:embed="rId3">
            <a:alphaModFix/>
          </a:blip>
          <a:stretch>
            <a:fillRect/>
          </a:stretch>
        </p:blipFill>
        <p:spPr>
          <a:xfrm rot="-8999989" flipH="1">
            <a:off x="2876417" y="4183716"/>
            <a:ext cx="474806" cy="601418"/>
          </a:xfrm>
          <a:prstGeom prst="rect">
            <a:avLst/>
          </a:prstGeom>
          <a:noFill/>
          <a:ln>
            <a:noFill/>
          </a:ln>
        </p:spPr>
      </p:pic>
      <p:pic>
        <p:nvPicPr>
          <p:cNvPr id="75" name="Google Shape;75;p8"/>
          <p:cNvPicPr preferRelativeResize="0"/>
          <p:nvPr/>
        </p:nvPicPr>
        <p:blipFill>
          <a:blip r:embed="rId4">
            <a:alphaModFix/>
          </a:blip>
          <a:stretch>
            <a:fillRect/>
          </a:stretch>
        </p:blipFill>
        <p:spPr>
          <a:xfrm rot="8100334">
            <a:off x="71450" y="452156"/>
            <a:ext cx="508392" cy="643962"/>
          </a:xfrm>
          <a:prstGeom prst="rect">
            <a:avLst/>
          </a:prstGeom>
          <a:noFill/>
          <a:ln>
            <a:noFill/>
          </a:ln>
        </p:spPr>
      </p:pic>
      <p:pic>
        <p:nvPicPr>
          <p:cNvPr id="76" name="Google Shape;76;p8"/>
          <p:cNvPicPr preferRelativeResize="0"/>
          <p:nvPr/>
        </p:nvPicPr>
        <p:blipFill>
          <a:blip r:embed="rId3">
            <a:alphaModFix/>
          </a:blip>
          <a:stretch>
            <a:fillRect/>
          </a:stretch>
        </p:blipFill>
        <p:spPr>
          <a:xfrm rot="-4524976" flipH="1">
            <a:off x="8603564" y="1795121"/>
            <a:ext cx="326011" cy="412957"/>
          </a:xfrm>
          <a:prstGeom prst="rect">
            <a:avLst/>
          </a:prstGeom>
          <a:noFill/>
          <a:ln>
            <a:noFill/>
          </a:ln>
        </p:spPr>
      </p:pic>
      <p:sp>
        <p:nvSpPr>
          <p:cNvPr id="77" name="Google Shape;77;p8"/>
          <p:cNvSpPr/>
          <p:nvPr/>
        </p:nvSpPr>
        <p:spPr>
          <a:xfrm flipH="1">
            <a:off x="5765047"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9"/>
          <p:cNvSpPr txBox="1">
            <a:spLocks noGrp="1"/>
          </p:cNvSpPr>
          <p:nvPr>
            <p:ph type="title"/>
          </p:nvPr>
        </p:nvSpPr>
        <p:spPr>
          <a:xfrm>
            <a:off x="2419675" y="1477888"/>
            <a:ext cx="4304700" cy="127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9500">
                <a:solidFill>
                  <a:schemeClr val="accent1"/>
                </a:solidFill>
                <a:latin typeface="Averia Serif Libre"/>
                <a:ea typeface="Averia Serif Libre"/>
                <a:cs typeface="Averia Serif Libre"/>
                <a:sym typeface="Averia Serif Libr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0" name="Google Shape;80;p9"/>
          <p:cNvSpPr txBox="1">
            <a:spLocks noGrp="1"/>
          </p:cNvSpPr>
          <p:nvPr>
            <p:ph type="subTitle" idx="1"/>
          </p:nvPr>
        </p:nvSpPr>
        <p:spPr>
          <a:xfrm>
            <a:off x="2419675" y="2671888"/>
            <a:ext cx="43047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Baloo 2"/>
                <a:ea typeface="Baloo 2"/>
                <a:cs typeface="Baloo 2"/>
                <a:sym typeface="Baloo 2"/>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9"/>
          <p:cNvSpPr/>
          <p:nvPr/>
        </p:nvSpPr>
        <p:spPr>
          <a:xfrm>
            <a:off x="-1939749" y="-1270171"/>
            <a:ext cx="5305947" cy="3779721"/>
          </a:xfrm>
          <a:custGeom>
            <a:avLst/>
            <a:gdLst/>
            <a:ahLst/>
            <a:cxnLst/>
            <a:rect l="l" t="t" r="r" b="b"/>
            <a:pathLst>
              <a:path w="138772" h="98855" extrusionOk="0">
                <a:moveTo>
                  <a:pt x="105901" y="1"/>
                </a:moveTo>
                <a:cubicBezTo>
                  <a:pt x="91900" y="1"/>
                  <a:pt x="78421" y="9122"/>
                  <a:pt x="66980" y="16930"/>
                </a:cubicBezTo>
                <a:cubicBezTo>
                  <a:pt x="55739" y="25237"/>
                  <a:pt x="41253" y="23605"/>
                  <a:pt x="28793" y="28484"/>
                </a:cubicBezTo>
                <a:cubicBezTo>
                  <a:pt x="3725" y="39279"/>
                  <a:pt x="0" y="79459"/>
                  <a:pt x="21030" y="95743"/>
                </a:cubicBezTo>
                <a:cubicBezTo>
                  <a:pt x="24237" y="98016"/>
                  <a:pt x="29214" y="98855"/>
                  <a:pt x="34544" y="98855"/>
                </a:cubicBezTo>
                <a:cubicBezTo>
                  <a:pt x="41814" y="98855"/>
                  <a:pt x="49742" y="97293"/>
                  <a:pt x="54734" y="95677"/>
                </a:cubicBezTo>
                <a:cubicBezTo>
                  <a:pt x="85290" y="87123"/>
                  <a:pt x="86658" y="51194"/>
                  <a:pt x="114198" y="42278"/>
                </a:cubicBezTo>
                <a:cubicBezTo>
                  <a:pt x="136777" y="38290"/>
                  <a:pt x="138771" y="12266"/>
                  <a:pt x="118879" y="2872"/>
                </a:cubicBezTo>
                <a:cubicBezTo>
                  <a:pt x="114533" y="858"/>
                  <a:pt x="110192" y="1"/>
                  <a:pt x="105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a:off x="5145079" y="2168516"/>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 name="Google Shape;83;p9"/>
          <p:cNvPicPr preferRelativeResize="0"/>
          <p:nvPr/>
        </p:nvPicPr>
        <p:blipFill>
          <a:blip r:embed="rId2">
            <a:alphaModFix/>
          </a:blip>
          <a:stretch>
            <a:fillRect/>
          </a:stretch>
        </p:blipFill>
        <p:spPr>
          <a:xfrm>
            <a:off x="6568850" y="3004050"/>
            <a:ext cx="3418375" cy="2960750"/>
          </a:xfrm>
          <a:prstGeom prst="rect">
            <a:avLst/>
          </a:prstGeom>
          <a:noFill/>
          <a:ln>
            <a:noFill/>
          </a:ln>
        </p:spPr>
      </p:pic>
      <p:pic>
        <p:nvPicPr>
          <p:cNvPr id="84" name="Google Shape;84;p9"/>
          <p:cNvPicPr preferRelativeResize="0"/>
          <p:nvPr/>
        </p:nvPicPr>
        <p:blipFill>
          <a:blip r:embed="rId3">
            <a:alphaModFix/>
          </a:blip>
          <a:stretch>
            <a:fillRect/>
          </a:stretch>
        </p:blipFill>
        <p:spPr>
          <a:xfrm rot="-7892862">
            <a:off x="8886562" y="16939"/>
            <a:ext cx="642748" cy="2985122"/>
          </a:xfrm>
          <a:prstGeom prst="rect">
            <a:avLst/>
          </a:prstGeom>
          <a:noFill/>
          <a:ln>
            <a:noFill/>
          </a:ln>
        </p:spPr>
      </p:pic>
      <p:pic>
        <p:nvPicPr>
          <p:cNvPr id="85" name="Google Shape;85;p9"/>
          <p:cNvPicPr preferRelativeResize="0"/>
          <p:nvPr/>
        </p:nvPicPr>
        <p:blipFill>
          <a:blip r:embed="rId4">
            <a:alphaModFix/>
          </a:blip>
          <a:stretch>
            <a:fillRect/>
          </a:stretch>
        </p:blipFill>
        <p:spPr>
          <a:xfrm>
            <a:off x="86171" y="405094"/>
            <a:ext cx="557000" cy="1347687"/>
          </a:xfrm>
          <a:prstGeom prst="rect">
            <a:avLst/>
          </a:prstGeom>
          <a:noFill/>
          <a:ln>
            <a:noFill/>
          </a:ln>
        </p:spPr>
      </p:pic>
      <p:pic>
        <p:nvPicPr>
          <p:cNvPr id="86" name="Google Shape;86;p9"/>
          <p:cNvPicPr preferRelativeResize="0"/>
          <p:nvPr/>
        </p:nvPicPr>
        <p:blipFill>
          <a:blip r:embed="rId5">
            <a:alphaModFix/>
          </a:blip>
          <a:stretch>
            <a:fillRect/>
          </a:stretch>
        </p:blipFill>
        <p:spPr>
          <a:xfrm rot="8999989">
            <a:off x="5780022" y="4183716"/>
            <a:ext cx="474806" cy="601418"/>
          </a:xfrm>
          <a:prstGeom prst="rect">
            <a:avLst/>
          </a:prstGeom>
          <a:noFill/>
          <a:ln>
            <a:noFill/>
          </a:ln>
        </p:spPr>
      </p:pic>
      <p:pic>
        <p:nvPicPr>
          <p:cNvPr id="87" name="Google Shape;87;p9"/>
          <p:cNvPicPr preferRelativeResize="0"/>
          <p:nvPr/>
        </p:nvPicPr>
        <p:blipFill>
          <a:blip r:embed="rId6">
            <a:alphaModFix/>
          </a:blip>
          <a:stretch>
            <a:fillRect/>
          </a:stretch>
        </p:blipFill>
        <p:spPr>
          <a:xfrm rot="-8100334" flipH="1">
            <a:off x="8551403" y="452156"/>
            <a:ext cx="508392" cy="643962"/>
          </a:xfrm>
          <a:prstGeom prst="rect">
            <a:avLst/>
          </a:prstGeom>
          <a:noFill/>
          <a:ln>
            <a:noFill/>
          </a:ln>
        </p:spPr>
      </p:pic>
      <p:pic>
        <p:nvPicPr>
          <p:cNvPr id="88" name="Google Shape;88;p9"/>
          <p:cNvPicPr preferRelativeResize="0"/>
          <p:nvPr/>
        </p:nvPicPr>
        <p:blipFill>
          <a:blip r:embed="rId5">
            <a:alphaModFix/>
          </a:blip>
          <a:stretch>
            <a:fillRect/>
          </a:stretch>
        </p:blipFill>
        <p:spPr>
          <a:xfrm rot="4524976">
            <a:off x="201670" y="1795121"/>
            <a:ext cx="326011" cy="41295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1226400" y="2989725"/>
            <a:ext cx="6691200" cy="642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7" name="Google Shape;157;p16"/>
          <p:cNvSpPr txBox="1">
            <a:spLocks noGrp="1"/>
          </p:cNvSpPr>
          <p:nvPr>
            <p:ph type="subTitle" idx="1"/>
          </p:nvPr>
        </p:nvSpPr>
        <p:spPr>
          <a:xfrm>
            <a:off x="1226400" y="1511313"/>
            <a:ext cx="6691200" cy="147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158" name="Google Shape;158;p16"/>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6"/>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61" name="Google Shape;161;p16"/>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62" name="Google Shape;162;p16"/>
          <p:cNvPicPr preferRelativeResize="0"/>
          <p:nvPr/>
        </p:nvPicPr>
        <p:blipFill>
          <a:blip r:embed="rId4">
            <a:alphaModFix/>
          </a:blip>
          <a:stretch>
            <a:fillRect/>
          </a:stretch>
        </p:blipFill>
        <p:spPr>
          <a:xfrm rot="-4562926">
            <a:off x="8024748" y="-286126"/>
            <a:ext cx="812053" cy="1191891"/>
          </a:xfrm>
          <a:prstGeom prst="rect">
            <a:avLst/>
          </a:prstGeom>
          <a:noFill/>
          <a:ln>
            <a:noFill/>
          </a:ln>
        </p:spPr>
      </p:pic>
      <p:pic>
        <p:nvPicPr>
          <p:cNvPr id="163" name="Google Shape;163;p16"/>
          <p:cNvPicPr preferRelativeResize="0"/>
          <p:nvPr/>
        </p:nvPicPr>
        <p:blipFill>
          <a:blip r:embed="rId5">
            <a:alphaModFix/>
          </a:blip>
          <a:stretch>
            <a:fillRect/>
          </a:stretch>
        </p:blipFill>
        <p:spPr>
          <a:xfrm rot="2268240">
            <a:off x="8322104" y="4299089"/>
            <a:ext cx="481442" cy="609821"/>
          </a:xfrm>
          <a:prstGeom prst="rect">
            <a:avLst/>
          </a:prstGeom>
          <a:noFill/>
          <a:ln>
            <a:noFill/>
          </a:ln>
        </p:spPr>
      </p:pic>
      <p:pic>
        <p:nvPicPr>
          <p:cNvPr id="164" name="Google Shape;164;p16"/>
          <p:cNvPicPr preferRelativeResize="0"/>
          <p:nvPr/>
        </p:nvPicPr>
        <p:blipFill>
          <a:blip r:embed="rId6">
            <a:alphaModFix/>
          </a:blip>
          <a:stretch>
            <a:fillRect/>
          </a:stretch>
        </p:blipFill>
        <p:spPr>
          <a:xfrm rot="878763">
            <a:off x="8537324" y="2043837"/>
            <a:ext cx="408550" cy="1897425"/>
          </a:xfrm>
          <a:prstGeom prst="rect">
            <a:avLst/>
          </a:prstGeom>
          <a:noFill/>
          <a:ln>
            <a:noFill/>
          </a:ln>
        </p:spPr>
      </p:pic>
      <p:pic>
        <p:nvPicPr>
          <p:cNvPr id="165" name="Google Shape;165;p16"/>
          <p:cNvPicPr preferRelativeResize="0"/>
          <p:nvPr/>
        </p:nvPicPr>
        <p:blipFill>
          <a:blip r:embed="rId7">
            <a:alphaModFix/>
          </a:blip>
          <a:stretch>
            <a:fillRect/>
          </a:stretch>
        </p:blipFill>
        <p:spPr>
          <a:xfrm>
            <a:off x="-408125" y="1085777"/>
            <a:ext cx="1114601" cy="250644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2" r:id="rId9"/>
    <p:sldLayoutId id="2147483664" r:id="rId10"/>
    <p:sldLayoutId id="2147483665" r:id="rId11"/>
    <p:sldLayoutId id="2147483667" r:id="rId12"/>
    <p:sldLayoutId id="2147483668" r:id="rId13"/>
    <p:sldLayoutId id="2147483669" r:id="rId14"/>
    <p:sldLayoutId id="2147483670" r:id="rId15"/>
    <p:sldLayoutId id="2147483671" r:id="rId16"/>
    <p:sldLayoutId id="2147483672" r:id="rId17"/>
    <p:sldLayoutId id="2147483676" r:id="rId18"/>
    <p:sldLayoutId id="2147483677" r:id="rId1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png"/><Relationship Id="rId10" Type="http://schemas.openxmlformats.org/officeDocument/2006/relationships/image" Target="../media/image38.png"/><Relationship Id="rId4" Type="http://schemas.openxmlformats.org/officeDocument/2006/relationships/image" Target="../media/image8.png"/><Relationship Id="rId9" Type="http://schemas.openxmlformats.org/officeDocument/2006/relationships/image" Target="../media/image37.png"/></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7.png"/><Relationship Id="rId7"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3.png"/><Relationship Id="rId10" Type="http://schemas.openxmlformats.org/officeDocument/2006/relationships/image" Target="../media/image49.png"/><Relationship Id="rId4" Type="http://schemas.openxmlformats.org/officeDocument/2006/relationships/image" Target="../media/image8.png"/><Relationship Id="rId9"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image" Target="../media/image3.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hyperlink" Target="https://www.slideshare.net/slideshow/garde-manger-charcuterie/231496352"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20.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71" name="Google Shape;371;p35"/>
          <p:cNvPicPr preferRelativeResize="0"/>
          <p:nvPr/>
        </p:nvPicPr>
        <p:blipFill>
          <a:blip r:embed="rId3">
            <a:alphaModFix/>
          </a:blip>
          <a:stretch>
            <a:fillRect/>
          </a:stretch>
        </p:blipFill>
        <p:spPr>
          <a:xfrm>
            <a:off x="-919495" y="40916"/>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129375" y="1076691"/>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568850" y="-2137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378" name="Google Shape;378;p35"/>
          <p:cNvPicPr preferRelativeResize="0"/>
          <p:nvPr/>
        </p:nvPicPr>
        <p:blipFill>
          <a:blip r:embed="rId9">
            <a:alphaModFix/>
          </a:blip>
          <a:stretch>
            <a:fillRect/>
          </a:stretch>
        </p:blipFill>
        <p:spPr>
          <a:xfrm rot="19258639">
            <a:off x="1319612" y="252965"/>
            <a:ext cx="1148700" cy="1064500"/>
          </a:xfrm>
          <a:prstGeom prst="rect">
            <a:avLst/>
          </a:prstGeom>
          <a:noFill/>
          <a:ln>
            <a:noFill/>
          </a:ln>
        </p:spPr>
      </p:pic>
      <p:sp>
        <p:nvSpPr>
          <p:cNvPr id="2" name="TextBox 1">
            <a:extLst>
              <a:ext uri="{FF2B5EF4-FFF2-40B4-BE49-F238E27FC236}">
                <a16:creationId xmlns:a16="http://schemas.microsoft.com/office/drawing/2014/main" id="{7BFBDAB1-0497-49AA-B7D8-65613FE9AEC6}"/>
              </a:ext>
            </a:extLst>
          </p:cNvPr>
          <p:cNvSpPr txBox="1"/>
          <p:nvPr/>
        </p:nvSpPr>
        <p:spPr>
          <a:xfrm>
            <a:off x="516039" y="777514"/>
            <a:ext cx="7994521" cy="3785652"/>
          </a:xfrm>
          <a:prstGeom prst="rect">
            <a:avLst/>
          </a:prstGeom>
          <a:noFill/>
        </p:spPr>
        <p:txBody>
          <a:bodyPr wrap="square" rtlCol="0">
            <a:spAutoFit/>
          </a:bodyPr>
          <a:lstStyle/>
          <a:p>
            <a:pPr algn="ctr"/>
            <a:r>
              <a:rPr lang="en-PH" sz="6000" b="1" dirty="0">
                <a:effectLst>
                  <a:outerShdw blurRad="38100" dist="38100" dir="2700000" algn="tl">
                    <a:srgbClr val="000000">
                      <a:alpha val="43137"/>
                    </a:srgbClr>
                  </a:outerShdw>
                </a:effectLst>
                <a:latin typeface="Bookman Old Style" panose="02050604050505020204" pitchFamily="18" charset="0"/>
              </a:rPr>
              <a:t>MODULE 1:</a:t>
            </a:r>
          </a:p>
          <a:p>
            <a:pPr algn="ctr"/>
            <a:r>
              <a:rPr lang="en-PH" sz="6000" b="1" dirty="0">
                <a:effectLst>
                  <a:outerShdw blurRad="38100" dist="38100" dir="2700000" algn="tl">
                    <a:srgbClr val="000000">
                      <a:alpha val="43137"/>
                    </a:srgbClr>
                  </a:outerShdw>
                </a:effectLst>
                <a:latin typeface="Bookman Old Style" panose="02050604050505020204" pitchFamily="18" charset="0"/>
              </a:rPr>
              <a:t>INTRODUCTION AND CONCEPT OF GARDE MANGER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34" name="Google Shape;934;p60"/>
          <p:cNvPicPr preferRelativeResize="0"/>
          <p:nvPr/>
        </p:nvPicPr>
        <p:blipFill>
          <a:blip r:embed="rId3">
            <a:alphaModFix/>
          </a:blip>
          <a:stretch>
            <a:fillRect/>
          </a:stretch>
        </p:blipFill>
        <p:spPr>
          <a:xfrm>
            <a:off x="-103219" y="2970862"/>
            <a:ext cx="1114601" cy="2506447"/>
          </a:xfrm>
          <a:prstGeom prst="rect">
            <a:avLst/>
          </a:prstGeom>
          <a:noFill/>
          <a:ln>
            <a:noFill/>
          </a:ln>
        </p:spPr>
      </p:pic>
      <p:sp>
        <p:nvSpPr>
          <p:cNvPr id="19" name="TextBox 18">
            <a:extLst>
              <a:ext uri="{FF2B5EF4-FFF2-40B4-BE49-F238E27FC236}">
                <a16:creationId xmlns:a16="http://schemas.microsoft.com/office/drawing/2014/main" id="{D20269C0-BC23-46D3-A63C-F43F7BD864FF}"/>
              </a:ext>
            </a:extLst>
          </p:cNvPr>
          <p:cNvSpPr txBox="1"/>
          <p:nvPr/>
        </p:nvSpPr>
        <p:spPr>
          <a:xfrm>
            <a:off x="110837" y="196650"/>
            <a:ext cx="6996545" cy="769441"/>
          </a:xfrm>
          <a:prstGeom prst="rect">
            <a:avLst/>
          </a:prstGeom>
          <a:noFill/>
        </p:spPr>
        <p:txBody>
          <a:bodyPr wrap="square" rtlCol="0">
            <a:spAutoFit/>
          </a:bodyPr>
          <a:lstStyle/>
          <a:p>
            <a:pPr marL="285750" indent="-285750">
              <a:buFont typeface="Wingdings" panose="05000000000000000000" pitchFamily="2" charset="2"/>
              <a:buChar char="Ø"/>
            </a:pPr>
            <a:r>
              <a:rPr lang="en-PH" sz="4400" dirty="0">
                <a:solidFill>
                  <a:schemeClr val="accent1"/>
                </a:solidFill>
                <a:effectLst>
                  <a:outerShdw blurRad="38100" dist="38100" dir="2700000" algn="tl">
                    <a:srgbClr val="000000">
                      <a:alpha val="43137"/>
                    </a:srgbClr>
                  </a:outerShdw>
                </a:effectLst>
                <a:latin typeface="Bookman Old Style" panose="02050604050505020204" pitchFamily="18" charset="0"/>
              </a:rPr>
              <a:t>GELATIN PRODUCTS</a:t>
            </a:r>
          </a:p>
        </p:txBody>
      </p:sp>
      <p:sp>
        <p:nvSpPr>
          <p:cNvPr id="22" name="Google Shape;923;p60">
            <a:extLst>
              <a:ext uri="{FF2B5EF4-FFF2-40B4-BE49-F238E27FC236}">
                <a16:creationId xmlns:a16="http://schemas.microsoft.com/office/drawing/2014/main" id="{BA706F57-8B78-45CE-BD8B-625CFCF289FA}"/>
              </a:ext>
            </a:extLst>
          </p:cNvPr>
          <p:cNvSpPr txBox="1"/>
          <p:nvPr/>
        </p:nvSpPr>
        <p:spPr>
          <a:xfrm>
            <a:off x="1278923" y="1431997"/>
            <a:ext cx="7164733" cy="2002414"/>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CHAUFROID 	SAUCES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9" name="Google Shape;923;p60">
            <a:extLst>
              <a:ext uri="{FF2B5EF4-FFF2-40B4-BE49-F238E27FC236}">
                <a16:creationId xmlns:a16="http://schemas.microsoft.com/office/drawing/2014/main" id="{F0377977-DDB7-4EA5-93EF-1546A048C07A}"/>
              </a:ext>
            </a:extLst>
          </p:cNvPr>
          <p:cNvSpPr txBox="1"/>
          <p:nvPr/>
        </p:nvSpPr>
        <p:spPr>
          <a:xfrm>
            <a:off x="1979267" y="2944436"/>
            <a:ext cx="7164733" cy="2002414"/>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MOUSES, MOUSSELINE</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12" name="Google Shape;923;p60">
            <a:extLst>
              <a:ext uri="{FF2B5EF4-FFF2-40B4-BE49-F238E27FC236}">
                <a16:creationId xmlns:a16="http://schemas.microsoft.com/office/drawing/2014/main" id="{7BE7199C-6F2B-44AE-892A-912D5D75ECC1}"/>
              </a:ext>
            </a:extLst>
          </p:cNvPr>
          <p:cNvSpPr txBox="1"/>
          <p:nvPr/>
        </p:nvSpPr>
        <p:spPr>
          <a:xfrm>
            <a:off x="7367154" y="6423738"/>
            <a:ext cx="3638514" cy="707885"/>
          </a:xfrm>
          <a:prstGeom prst="rect">
            <a:avLst/>
          </a:prstGeom>
          <a:noFill/>
          <a:ln>
            <a:noFill/>
          </a:ln>
        </p:spPr>
        <p:txBody>
          <a:bodyPr spcFirstLastPara="1" wrap="square" lIns="91425" tIns="91425" rIns="91425" bIns="91425" anchor="t" anchorCtr="0">
            <a:noAutofit/>
          </a:bodyPr>
          <a:lstStyle/>
          <a:p>
            <a:pPr marL="571500" lvl="0" indent="-571500" algn="r"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SALAD</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pic>
        <p:nvPicPr>
          <p:cNvPr id="13" name="Google Shape;934;p60">
            <a:extLst>
              <a:ext uri="{FF2B5EF4-FFF2-40B4-BE49-F238E27FC236}">
                <a16:creationId xmlns:a16="http://schemas.microsoft.com/office/drawing/2014/main" id="{B1E2721F-069B-418D-8F43-A7AD7B4F69E7}"/>
              </a:ext>
            </a:extLst>
          </p:cNvPr>
          <p:cNvPicPr preferRelativeResize="0"/>
          <p:nvPr/>
        </p:nvPicPr>
        <p:blipFill>
          <a:blip r:embed="rId3">
            <a:alphaModFix/>
          </a:blip>
          <a:stretch>
            <a:fillRect/>
          </a:stretch>
        </p:blipFill>
        <p:spPr>
          <a:xfrm>
            <a:off x="6404953" y="6777681"/>
            <a:ext cx="1114601" cy="2506447"/>
          </a:xfrm>
          <a:prstGeom prst="rect">
            <a:avLst/>
          </a:prstGeom>
          <a:noFill/>
          <a:ln>
            <a:noFill/>
          </a:ln>
        </p:spPr>
      </p:pic>
      <p:sp>
        <p:nvSpPr>
          <p:cNvPr id="14" name="TextBox 13">
            <a:extLst>
              <a:ext uri="{FF2B5EF4-FFF2-40B4-BE49-F238E27FC236}">
                <a16:creationId xmlns:a16="http://schemas.microsoft.com/office/drawing/2014/main" id="{EA2E5B86-83CB-4A68-816D-44BB9BC29804}"/>
              </a:ext>
            </a:extLst>
          </p:cNvPr>
          <p:cNvSpPr txBox="1"/>
          <p:nvPr/>
        </p:nvSpPr>
        <p:spPr>
          <a:xfrm>
            <a:off x="6683050" y="5253679"/>
            <a:ext cx="6996545" cy="707886"/>
          </a:xfrm>
          <a:prstGeom prst="rect">
            <a:avLst/>
          </a:prstGeom>
          <a:noFill/>
        </p:spPr>
        <p:txBody>
          <a:bodyPr wrap="square" rtlCol="0">
            <a:spAutoFit/>
          </a:bodyPr>
          <a:lstStyle/>
          <a:p>
            <a:pPr marL="285750" indent="-285750">
              <a:buFont typeface="Wingdings" panose="05000000000000000000" pitchFamily="2" charset="2"/>
              <a:buChar char="Ø"/>
            </a:pPr>
            <a:r>
              <a:rPr lang="en-PH" sz="4000" dirty="0">
                <a:solidFill>
                  <a:schemeClr val="accent1"/>
                </a:solidFill>
                <a:effectLst>
                  <a:outerShdw blurRad="38100" dist="38100" dir="2700000" algn="tl">
                    <a:srgbClr val="000000">
                      <a:alpha val="43137"/>
                    </a:srgbClr>
                  </a:outerShdw>
                </a:effectLst>
                <a:latin typeface="Bookman Old Style" panose="02050604050505020204" pitchFamily="18" charset="0"/>
              </a:rPr>
              <a:t>MARINATED PRODUCTS</a:t>
            </a:r>
          </a:p>
        </p:txBody>
      </p:sp>
      <p:sp>
        <p:nvSpPr>
          <p:cNvPr id="15" name="Google Shape;923;p60">
            <a:extLst>
              <a:ext uri="{FF2B5EF4-FFF2-40B4-BE49-F238E27FC236}">
                <a16:creationId xmlns:a16="http://schemas.microsoft.com/office/drawing/2014/main" id="{BA06B455-A860-4167-B25D-3FAE5D57D388}"/>
              </a:ext>
            </a:extLst>
          </p:cNvPr>
          <p:cNvSpPr txBox="1"/>
          <p:nvPr/>
        </p:nvSpPr>
        <p:spPr>
          <a:xfrm>
            <a:off x="9338811" y="7593796"/>
            <a:ext cx="7988841" cy="874216"/>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BRINES AND CURES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Tree>
    <p:extLst>
      <p:ext uri="{BB962C8B-B14F-4D97-AF65-F5344CB8AC3E}">
        <p14:creationId xmlns:p14="http://schemas.microsoft.com/office/powerpoint/2010/main" val="649145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3" name="Google Shape;923;p60"/>
          <p:cNvSpPr txBox="1"/>
          <p:nvPr/>
        </p:nvSpPr>
        <p:spPr>
          <a:xfrm>
            <a:off x="684104" y="1480909"/>
            <a:ext cx="3638514" cy="707885"/>
          </a:xfrm>
          <a:prstGeom prst="rect">
            <a:avLst/>
          </a:prstGeom>
          <a:noFill/>
          <a:ln>
            <a:noFill/>
          </a:ln>
        </p:spPr>
        <p:txBody>
          <a:bodyPr spcFirstLastPara="1" wrap="square" lIns="91425" tIns="91425" rIns="91425" bIns="91425" anchor="t" anchorCtr="0">
            <a:noAutofit/>
          </a:bodyPr>
          <a:lstStyle/>
          <a:p>
            <a:pPr marL="571500" lvl="0" indent="-571500" algn="r"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SALAD</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pic>
        <p:nvPicPr>
          <p:cNvPr id="934" name="Google Shape;934;p60"/>
          <p:cNvPicPr preferRelativeResize="0"/>
          <p:nvPr/>
        </p:nvPicPr>
        <p:blipFill>
          <a:blip r:embed="rId3">
            <a:alphaModFix/>
          </a:blip>
          <a:stretch>
            <a:fillRect/>
          </a:stretch>
        </p:blipFill>
        <p:spPr>
          <a:xfrm>
            <a:off x="-278097" y="1834852"/>
            <a:ext cx="1114601" cy="2506447"/>
          </a:xfrm>
          <a:prstGeom prst="rect">
            <a:avLst/>
          </a:prstGeom>
          <a:noFill/>
          <a:ln>
            <a:noFill/>
          </a:ln>
        </p:spPr>
      </p:pic>
      <p:sp>
        <p:nvSpPr>
          <p:cNvPr id="19" name="TextBox 18">
            <a:extLst>
              <a:ext uri="{FF2B5EF4-FFF2-40B4-BE49-F238E27FC236}">
                <a16:creationId xmlns:a16="http://schemas.microsoft.com/office/drawing/2014/main" id="{D20269C0-BC23-46D3-A63C-F43F7BD864FF}"/>
              </a:ext>
            </a:extLst>
          </p:cNvPr>
          <p:cNvSpPr txBox="1"/>
          <p:nvPr/>
        </p:nvSpPr>
        <p:spPr>
          <a:xfrm>
            <a:off x="0" y="310850"/>
            <a:ext cx="6996545" cy="707886"/>
          </a:xfrm>
          <a:prstGeom prst="rect">
            <a:avLst/>
          </a:prstGeom>
          <a:noFill/>
        </p:spPr>
        <p:txBody>
          <a:bodyPr wrap="square" rtlCol="0">
            <a:spAutoFit/>
          </a:bodyPr>
          <a:lstStyle/>
          <a:p>
            <a:pPr marL="285750" indent="-285750">
              <a:buFont typeface="Wingdings" panose="05000000000000000000" pitchFamily="2" charset="2"/>
              <a:buChar char="Ø"/>
            </a:pPr>
            <a:r>
              <a:rPr lang="en-PH" sz="4000" dirty="0">
                <a:solidFill>
                  <a:schemeClr val="accent1"/>
                </a:solidFill>
                <a:effectLst>
                  <a:outerShdw blurRad="38100" dist="38100" dir="2700000" algn="tl">
                    <a:srgbClr val="000000">
                      <a:alpha val="43137"/>
                    </a:srgbClr>
                  </a:outerShdw>
                </a:effectLst>
                <a:latin typeface="Bookman Old Style" panose="02050604050505020204" pitchFamily="18" charset="0"/>
              </a:rPr>
              <a:t>MARINATED PRODUCTS</a:t>
            </a:r>
          </a:p>
        </p:txBody>
      </p:sp>
      <p:sp>
        <p:nvSpPr>
          <p:cNvPr id="21" name="Google Shape;923;p60">
            <a:extLst>
              <a:ext uri="{FF2B5EF4-FFF2-40B4-BE49-F238E27FC236}">
                <a16:creationId xmlns:a16="http://schemas.microsoft.com/office/drawing/2014/main" id="{8841D2D5-FEA2-4A40-AC2F-7E49570AEE51}"/>
              </a:ext>
            </a:extLst>
          </p:cNvPr>
          <p:cNvSpPr txBox="1"/>
          <p:nvPr/>
        </p:nvSpPr>
        <p:spPr>
          <a:xfrm>
            <a:off x="2655761" y="2650967"/>
            <a:ext cx="7988841" cy="874216"/>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BRINES AND CURES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pic>
        <p:nvPicPr>
          <p:cNvPr id="10" name="Google Shape;934;p60">
            <a:extLst>
              <a:ext uri="{FF2B5EF4-FFF2-40B4-BE49-F238E27FC236}">
                <a16:creationId xmlns:a16="http://schemas.microsoft.com/office/drawing/2014/main" id="{88AF1FBA-2A77-48CE-90A2-4D782539E326}"/>
              </a:ext>
            </a:extLst>
          </p:cNvPr>
          <p:cNvPicPr preferRelativeResize="0"/>
          <p:nvPr/>
        </p:nvPicPr>
        <p:blipFill>
          <a:blip r:embed="rId3">
            <a:alphaModFix/>
          </a:blip>
          <a:stretch>
            <a:fillRect/>
          </a:stretch>
        </p:blipFill>
        <p:spPr>
          <a:xfrm>
            <a:off x="5745016" y="6671668"/>
            <a:ext cx="1114601" cy="2506447"/>
          </a:xfrm>
          <a:prstGeom prst="rect">
            <a:avLst/>
          </a:prstGeom>
          <a:noFill/>
          <a:ln>
            <a:noFill/>
          </a:ln>
        </p:spPr>
      </p:pic>
      <p:sp>
        <p:nvSpPr>
          <p:cNvPr id="11" name="TextBox 10">
            <a:extLst>
              <a:ext uri="{FF2B5EF4-FFF2-40B4-BE49-F238E27FC236}">
                <a16:creationId xmlns:a16="http://schemas.microsoft.com/office/drawing/2014/main" id="{E3271410-0722-47CF-A10E-DD4017C70829}"/>
              </a:ext>
            </a:extLst>
          </p:cNvPr>
          <p:cNvSpPr txBox="1"/>
          <p:nvPr/>
        </p:nvSpPr>
        <p:spPr>
          <a:xfrm>
            <a:off x="6103940" y="5157414"/>
            <a:ext cx="6996545" cy="707886"/>
          </a:xfrm>
          <a:prstGeom prst="rect">
            <a:avLst/>
          </a:prstGeom>
          <a:noFill/>
        </p:spPr>
        <p:txBody>
          <a:bodyPr wrap="square" rtlCol="0">
            <a:spAutoFit/>
          </a:bodyPr>
          <a:lstStyle/>
          <a:p>
            <a:pPr marL="285750" indent="-285750">
              <a:buFont typeface="Wingdings" panose="05000000000000000000" pitchFamily="2" charset="2"/>
              <a:buChar char="Ø"/>
            </a:pPr>
            <a:r>
              <a:rPr lang="en-PH" sz="4000" dirty="0">
                <a:solidFill>
                  <a:schemeClr val="accent1"/>
                </a:solidFill>
                <a:effectLst>
                  <a:outerShdw blurRad="38100" dist="38100" dir="2700000" algn="tl">
                    <a:srgbClr val="000000">
                      <a:alpha val="43137"/>
                    </a:srgbClr>
                  </a:outerShdw>
                </a:effectLst>
                <a:latin typeface="Bookman Old Style" panose="02050604050505020204" pitchFamily="18" charset="0"/>
              </a:rPr>
              <a:t>MARINATED PRODUCTS</a:t>
            </a:r>
          </a:p>
        </p:txBody>
      </p:sp>
      <p:sp>
        <p:nvSpPr>
          <p:cNvPr id="12" name="Google Shape;923;p60">
            <a:extLst>
              <a:ext uri="{FF2B5EF4-FFF2-40B4-BE49-F238E27FC236}">
                <a16:creationId xmlns:a16="http://schemas.microsoft.com/office/drawing/2014/main" id="{603EE3E8-8111-4724-A00F-5F06E23BF7A7}"/>
              </a:ext>
            </a:extLst>
          </p:cNvPr>
          <p:cNvSpPr txBox="1"/>
          <p:nvPr/>
        </p:nvSpPr>
        <p:spPr>
          <a:xfrm>
            <a:off x="7505549" y="6366267"/>
            <a:ext cx="7178589" cy="2002414"/>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SMOKED PRODUCTS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13" name="Google Shape;923;p60">
            <a:extLst>
              <a:ext uri="{FF2B5EF4-FFF2-40B4-BE49-F238E27FC236}">
                <a16:creationId xmlns:a16="http://schemas.microsoft.com/office/drawing/2014/main" id="{1FAC4029-D0BF-4BD3-ABC0-D44D304F0D30}"/>
              </a:ext>
            </a:extLst>
          </p:cNvPr>
          <p:cNvSpPr txBox="1"/>
          <p:nvPr/>
        </p:nvSpPr>
        <p:spPr>
          <a:xfrm>
            <a:off x="8475368" y="7821870"/>
            <a:ext cx="6348472" cy="1093623"/>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PICKLED PRODUCTS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Tree>
    <p:extLst>
      <p:ext uri="{BB962C8B-B14F-4D97-AF65-F5344CB8AC3E}">
        <p14:creationId xmlns:p14="http://schemas.microsoft.com/office/powerpoint/2010/main" val="287253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34" name="Google Shape;934;p60"/>
          <p:cNvPicPr preferRelativeResize="0"/>
          <p:nvPr/>
        </p:nvPicPr>
        <p:blipFill>
          <a:blip r:embed="rId3">
            <a:alphaModFix/>
          </a:blip>
          <a:stretch>
            <a:fillRect/>
          </a:stretch>
        </p:blipFill>
        <p:spPr>
          <a:xfrm>
            <a:off x="-278097" y="1834852"/>
            <a:ext cx="1114601" cy="2506447"/>
          </a:xfrm>
          <a:prstGeom prst="rect">
            <a:avLst/>
          </a:prstGeom>
          <a:noFill/>
          <a:ln>
            <a:noFill/>
          </a:ln>
        </p:spPr>
      </p:pic>
      <p:sp>
        <p:nvSpPr>
          <p:cNvPr id="19" name="TextBox 18">
            <a:extLst>
              <a:ext uri="{FF2B5EF4-FFF2-40B4-BE49-F238E27FC236}">
                <a16:creationId xmlns:a16="http://schemas.microsoft.com/office/drawing/2014/main" id="{D20269C0-BC23-46D3-A63C-F43F7BD864FF}"/>
              </a:ext>
            </a:extLst>
          </p:cNvPr>
          <p:cNvSpPr txBox="1"/>
          <p:nvPr/>
        </p:nvSpPr>
        <p:spPr>
          <a:xfrm>
            <a:off x="80827" y="320598"/>
            <a:ext cx="6996545" cy="707886"/>
          </a:xfrm>
          <a:prstGeom prst="rect">
            <a:avLst/>
          </a:prstGeom>
          <a:noFill/>
        </p:spPr>
        <p:txBody>
          <a:bodyPr wrap="square" rtlCol="0">
            <a:spAutoFit/>
          </a:bodyPr>
          <a:lstStyle/>
          <a:p>
            <a:pPr marL="285750" indent="-285750">
              <a:buFont typeface="Wingdings" panose="05000000000000000000" pitchFamily="2" charset="2"/>
              <a:buChar char="Ø"/>
            </a:pPr>
            <a:r>
              <a:rPr lang="en-PH" sz="4000" dirty="0">
                <a:solidFill>
                  <a:schemeClr val="accent1"/>
                </a:solidFill>
                <a:effectLst>
                  <a:outerShdw blurRad="38100" dist="38100" dir="2700000" algn="tl">
                    <a:srgbClr val="000000">
                      <a:alpha val="43137"/>
                    </a:srgbClr>
                  </a:outerShdw>
                </a:effectLst>
                <a:latin typeface="Bookman Old Style" panose="02050604050505020204" pitchFamily="18" charset="0"/>
              </a:rPr>
              <a:t>MARINATED PRODUCTS</a:t>
            </a:r>
          </a:p>
        </p:txBody>
      </p:sp>
      <p:sp>
        <p:nvSpPr>
          <p:cNvPr id="22" name="Google Shape;923;p60">
            <a:extLst>
              <a:ext uri="{FF2B5EF4-FFF2-40B4-BE49-F238E27FC236}">
                <a16:creationId xmlns:a16="http://schemas.microsoft.com/office/drawing/2014/main" id="{BA706F57-8B78-45CE-BD8B-625CFCF289FA}"/>
              </a:ext>
            </a:extLst>
          </p:cNvPr>
          <p:cNvSpPr txBox="1"/>
          <p:nvPr/>
        </p:nvSpPr>
        <p:spPr>
          <a:xfrm>
            <a:off x="1482436" y="1529451"/>
            <a:ext cx="7178589" cy="2002414"/>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SMOKED PRODUCTS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23" name="Google Shape;923;p60">
            <a:extLst>
              <a:ext uri="{FF2B5EF4-FFF2-40B4-BE49-F238E27FC236}">
                <a16:creationId xmlns:a16="http://schemas.microsoft.com/office/drawing/2014/main" id="{5B4061D8-635F-47CF-8DA1-BFA29D475EA8}"/>
              </a:ext>
            </a:extLst>
          </p:cNvPr>
          <p:cNvSpPr txBox="1"/>
          <p:nvPr/>
        </p:nvSpPr>
        <p:spPr>
          <a:xfrm>
            <a:off x="2452255" y="2985054"/>
            <a:ext cx="6348472" cy="1093623"/>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PICKLED PRODUCTS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grpSp>
        <p:nvGrpSpPr>
          <p:cNvPr id="10" name="Group 9">
            <a:extLst>
              <a:ext uri="{FF2B5EF4-FFF2-40B4-BE49-F238E27FC236}">
                <a16:creationId xmlns:a16="http://schemas.microsoft.com/office/drawing/2014/main" id="{1B68DAF6-CF44-4D4A-B24B-41DD0BA9E2C6}"/>
              </a:ext>
            </a:extLst>
          </p:cNvPr>
          <p:cNvGrpSpPr/>
          <p:nvPr/>
        </p:nvGrpSpPr>
        <p:grpSpPr>
          <a:xfrm>
            <a:off x="4861740" y="5143500"/>
            <a:ext cx="10169236" cy="5191843"/>
            <a:chOff x="0" y="115418"/>
            <a:chExt cx="10169236" cy="5191843"/>
          </a:xfrm>
        </p:grpSpPr>
        <p:sp>
          <p:nvSpPr>
            <p:cNvPr id="11" name="Google Shape;923;p60">
              <a:extLst>
                <a:ext uri="{FF2B5EF4-FFF2-40B4-BE49-F238E27FC236}">
                  <a16:creationId xmlns:a16="http://schemas.microsoft.com/office/drawing/2014/main" id="{66CEE3ED-B00A-4FF3-8235-39D334D2ABF1}"/>
                </a:ext>
              </a:extLst>
            </p:cNvPr>
            <p:cNvSpPr txBox="1"/>
            <p:nvPr/>
          </p:nvSpPr>
          <p:spPr>
            <a:xfrm>
              <a:off x="531986" y="1595189"/>
              <a:ext cx="3680852" cy="791783"/>
            </a:xfrm>
            <a:prstGeom prst="rect">
              <a:avLst/>
            </a:prstGeom>
            <a:noFill/>
            <a:ln>
              <a:noFill/>
            </a:ln>
          </p:spPr>
          <p:txBody>
            <a:bodyPr spcFirstLastPara="1" wrap="square" lIns="91425" tIns="91425" rIns="91425" bIns="91425" anchor="t" anchorCtr="0">
              <a:noAutofit/>
            </a:bodyPr>
            <a:lstStyle/>
            <a:p>
              <a:pPr marL="571500" lvl="0" indent="-571500" algn="r" rtl="0">
                <a:spcBef>
                  <a:spcPts val="0"/>
                </a:spcBef>
                <a:spcAft>
                  <a:spcPts val="0"/>
                </a:spcAft>
                <a:buFont typeface="Wingdings" panose="05000000000000000000" pitchFamily="2" charset="2"/>
                <a:buChar char="q"/>
              </a:pP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Ice carving</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pic>
          <p:nvPicPr>
            <p:cNvPr id="12" name="Google Shape;934;p60">
              <a:extLst>
                <a:ext uri="{FF2B5EF4-FFF2-40B4-BE49-F238E27FC236}">
                  <a16:creationId xmlns:a16="http://schemas.microsoft.com/office/drawing/2014/main" id="{3AD46C0D-DA57-4221-A39A-55C4C3CAE672}"/>
                </a:ext>
              </a:extLst>
            </p:cNvPr>
            <p:cNvPicPr preferRelativeResize="0"/>
            <p:nvPr/>
          </p:nvPicPr>
          <p:blipFill>
            <a:blip r:embed="rId3">
              <a:alphaModFix/>
            </a:blip>
            <a:stretch>
              <a:fillRect/>
            </a:stretch>
          </p:blipFill>
          <p:spPr>
            <a:xfrm>
              <a:off x="79218" y="2236634"/>
              <a:ext cx="1114601" cy="2506447"/>
            </a:xfrm>
            <a:prstGeom prst="rect">
              <a:avLst/>
            </a:prstGeom>
            <a:noFill/>
            <a:ln>
              <a:noFill/>
            </a:ln>
          </p:spPr>
        </p:pic>
        <p:sp>
          <p:nvSpPr>
            <p:cNvPr id="13" name="TextBox 12">
              <a:extLst>
                <a:ext uri="{FF2B5EF4-FFF2-40B4-BE49-F238E27FC236}">
                  <a16:creationId xmlns:a16="http://schemas.microsoft.com/office/drawing/2014/main" id="{9E1FF4DE-2C20-462C-9C50-8EAEC7680262}"/>
                </a:ext>
              </a:extLst>
            </p:cNvPr>
            <p:cNvSpPr txBox="1"/>
            <p:nvPr/>
          </p:nvSpPr>
          <p:spPr>
            <a:xfrm>
              <a:off x="0" y="115418"/>
              <a:ext cx="7867270" cy="1200329"/>
            </a:xfrm>
            <a:prstGeom prst="rect">
              <a:avLst/>
            </a:prstGeom>
            <a:noFill/>
          </p:spPr>
          <p:txBody>
            <a:bodyPr wrap="square" rtlCol="0">
              <a:spAutoFit/>
            </a:bodyPr>
            <a:lstStyle/>
            <a:p>
              <a:pPr marL="285750" indent="-285750" algn="ctr">
                <a:buFont typeface="Wingdings" panose="05000000000000000000" pitchFamily="2" charset="2"/>
                <a:buChar char="Ø"/>
              </a:pPr>
              <a:r>
                <a:rPr lang="en-PH" sz="3600" dirty="0">
                  <a:solidFill>
                    <a:schemeClr val="accent1"/>
                  </a:solidFill>
                  <a:effectLst>
                    <a:outerShdw blurRad="38100" dist="38100" dir="2700000" algn="tl">
                      <a:srgbClr val="000000">
                        <a:alpha val="43137"/>
                      </a:srgbClr>
                    </a:outerShdw>
                  </a:effectLst>
                  <a:latin typeface="Bookman Old Style" panose="02050604050505020204" pitchFamily="18" charset="0"/>
                </a:rPr>
                <a:t>PIECE MONTE OR NON-EDIBLE DISPLAY</a:t>
              </a:r>
            </a:p>
          </p:txBody>
        </p:sp>
        <p:sp>
          <p:nvSpPr>
            <p:cNvPr id="14" name="Google Shape;923;p60">
              <a:extLst>
                <a:ext uri="{FF2B5EF4-FFF2-40B4-BE49-F238E27FC236}">
                  <a16:creationId xmlns:a16="http://schemas.microsoft.com/office/drawing/2014/main" id="{A296D1CA-079A-4BDE-A846-8244D7474E68}"/>
                </a:ext>
              </a:extLst>
            </p:cNvPr>
            <p:cNvSpPr txBox="1"/>
            <p:nvPr/>
          </p:nvSpPr>
          <p:spPr>
            <a:xfrm>
              <a:off x="2149001" y="2405564"/>
              <a:ext cx="5858925" cy="484800"/>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Tallow sculpture</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15" name="Google Shape;923;p60">
              <a:extLst>
                <a:ext uri="{FF2B5EF4-FFF2-40B4-BE49-F238E27FC236}">
                  <a16:creationId xmlns:a16="http://schemas.microsoft.com/office/drawing/2014/main" id="{2B986A09-AE2D-4040-9A25-D60F5403D37D}"/>
                </a:ext>
              </a:extLst>
            </p:cNvPr>
            <p:cNvSpPr txBox="1"/>
            <p:nvPr/>
          </p:nvSpPr>
          <p:spPr>
            <a:xfrm>
              <a:off x="3063402" y="3304847"/>
              <a:ext cx="7105834" cy="2002414"/>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28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Salt dough sculpture</a:t>
              </a:r>
              <a:endParaRPr sz="28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16" name="Google Shape;923;p60">
              <a:extLst>
                <a:ext uri="{FF2B5EF4-FFF2-40B4-BE49-F238E27FC236}">
                  <a16:creationId xmlns:a16="http://schemas.microsoft.com/office/drawing/2014/main" id="{E5740D9C-5EED-48E9-BADC-C30DD0CAA6BD}"/>
                </a:ext>
              </a:extLst>
            </p:cNvPr>
            <p:cNvSpPr txBox="1"/>
            <p:nvPr/>
          </p:nvSpPr>
          <p:spPr>
            <a:xfrm>
              <a:off x="3566174" y="4063654"/>
              <a:ext cx="4941307" cy="484800"/>
            </a:xfrm>
            <a:prstGeom prst="rect">
              <a:avLst/>
            </a:prstGeom>
            <a:noFill/>
            <a:ln>
              <a:noFill/>
            </a:ln>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q"/>
              </a:pPr>
              <a:r>
                <a:rPr lang="en-PH" sz="3200" dirty="0" err="1">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Pastillage</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grpSp>
    </p:spTree>
    <p:extLst>
      <p:ext uri="{BB962C8B-B14F-4D97-AF65-F5344CB8AC3E}">
        <p14:creationId xmlns:p14="http://schemas.microsoft.com/office/powerpoint/2010/main" val="106413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3" name="Google Shape;923;p60"/>
          <p:cNvSpPr txBox="1"/>
          <p:nvPr/>
        </p:nvSpPr>
        <p:spPr>
          <a:xfrm>
            <a:off x="531986" y="1595189"/>
            <a:ext cx="3680852" cy="791783"/>
          </a:xfrm>
          <a:prstGeom prst="rect">
            <a:avLst/>
          </a:prstGeom>
          <a:noFill/>
          <a:ln>
            <a:noFill/>
          </a:ln>
        </p:spPr>
        <p:txBody>
          <a:bodyPr spcFirstLastPara="1" wrap="square" lIns="91425" tIns="91425" rIns="91425" bIns="91425" anchor="t" anchorCtr="0">
            <a:noAutofit/>
          </a:bodyPr>
          <a:lstStyle/>
          <a:p>
            <a:pPr marL="571500" lvl="0" indent="-571500" algn="r" rtl="0">
              <a:spcBef>
                <a:spcPts val="0"/>
              </a:spcBef>
              <a:spcAft>
                <a:spcPts val="0"/>
              </a:spcAft>
              <a:buFont typeface="Wingdings" panose="05000000000000000000" pitchFamily="2" charset="2"/>
              <a:buChar char="q"/>
            </a:pP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Ice carving</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pic>
        <p:nvPicPr>
          <p:cNvPr id="934" name="Google Shape;934;p60"/>
          <p:cNvPicPr preferRelativeResize="0"/>
          <p:nvPr/>
        </p:nvPicPr>
        <p:blipFill>
          <a:blip r:embed="rId3">
            <a:alphaModFix/>
          </a:blip>
          <a:stretch>
            <a:fillRect/>
          </a:stretch>
        </p:blipFill>
        <p:spPr>
          <a:xfrm>
            <a:off x="79218" y="2236634"/>
            <a:ext cx="1114601" cy="2506447"/>
          </a:xfrm>
          <a:prstGeom prst="rect">
            <a:avLst/>
          </a:prstGeom>
          <a:noFill/>
          <a:ln>
            <a:noFill/>
          </a:ln>
        </p:spPr>
      </p:pic>
      <p:sp>
        <p:nvSpPr>
          <p:cNvPr id="19" name="TextBox 18">
            <a:extLst>
              <a:ext uri="{FF2B5EF4-FFF2-40B4-BE49-F238E27FC236}">
                <a16:creationId xmlns:a16="http://schemas.microsoft.com/office/drawing/2014/main" id="{D20269C0-BC23-46D3-A63C-F43F7BD864FF}"/>
              </a:ext>
            </a:extLst>
          </p:cNvPr>
          <p:cNvSpPr txBox="1"/>
          <p:nvPr/>
        </p:nvSpPr>
        <p:spPr>
          <a:xfrm>
            <a:off x="0" y="115418"/>
            <a:ext cx="7867270" cy="1200329"/>
          </a:xfrm>
          <a:prstGeom prst="rect">
            <a:avLst/>
          </a:prstGeom>
          <a:noFill/>
        </p:spPr>
        <p:txBody>
          <a:bodyPr wrap="square" rtlCol="0">
            <a:spAutoFit/>
          </a:bodyPr>
          <a:lstStyle/>
          <a:p>
            <a:pPr marL="285750" indent="-285750" algn="ctr">
              <a:buFont typeface="Wingdings" panose="05000000000000000000" pitchFamily="2" charset="2"/>
              <a:buChar char="Ø"/>
            </a:pPr>
            <a:r>
              <a:rPr lang="en-PH" sz="3600" dirty="0">
                <a:solidFill>
                  <a:schemeClr val="accent1"/>
                </a:solidFill>
                <a:effectLst>
                  <a:outerShdw blurRad="38100" dist="38100" dir="2700000" algn="tl">
                    <a:srgbClr val="000000">
                      <a:alpha val="43137"/>
                    </a:srgbClr>
                  </a:outerShdw>
                </a:effectLst>
                <a:latin typeface="Bookman Old Style" panose="02050604050505020204" pitchFamily="18" charset="0"/>
              </a:rPr>
              <a:t>PIECE MONTE OR NON-EDIBLE DISPLAY</a:t>
            </a:r>
          </a:p>
        </p:txBody>
      </p:sp>
      <p:sp>
        <p:nvSpPr>
          <p:cNvPr id="21" name="Google Shape;923;p60">
            <a:extLst>
              <a:ext uri="{FF2B5EF4-FFF2-40B4-BE49-F238E27FC236}">
                <a16:creationId xmlns:a16="http://schemas.microsoft.com/office/drawing/2014/main" id="{8841D2D5-FEA2-4A40-AC2F-7E49570AEE51}"/>
              </a:ext>
            </a:extLst>
          </p:cNvPr>
          <p:cNvSpPr txBox="1"/>
          <p:nvPr/>
        </p:nvSpPr>
        <p:spPr>
          <a:xfrm>
            <a:off x="2149001" y="2405564"/>
            <a:ext cx="5858925" cy="484800"/>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Tallow sculpture</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22" name="Google Shape;923;p60">
            <a:extLst>
              <a:ext uri="{FF2B5EF4-FFF2-40B4-BE49-F238E27FC236}">
                <a16:creationId xmlns:a16="http://schemas.microsoft.com/office/drawing/2014/main" id="{BA706F57-8B78-45CE-BD8B-625CFCF289FA}"/>
              </a:ext>
            </a:extLst>
          </p:cNvPr>
          <p:cNvSpPr txBox="1"/>
          <p:nvPr/>
        </p:nvSpPr>
        <p:spPr>
          <a:xfrm>
            <a:off x="3063402" y="3304847"/>
            <a:ext cx="7105834" cy="2002414"/>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28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Salt dough sculpture</a:t>
            </a:r>
            <a:endParaRPr sz="28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8" name="Google Shape;923;p60">
            <a:extLst>
              <a:ext uri="{FF2B5EF4-FFF2-40B4-BE49-F238E27FC236}">
                <a16:creationId xmlns:a16="http://schemas.microsoft.com/office/drawing/2014/main" id="{16251004-B1C6-438C-ABC0-BEDEB1F2B338}"/>
              </a:ext>
            </a:extLst>
          </p:cNvPr>
          <p:cNvSpPr txBox="1"/>
          <p:nvPr/>
        </p:nvSpPr>
        <p:spPr>
          <a:xfrm>
            <a:off x="3566174" y="4063654"/>
            <a:ext cx="4941307" cy="484800"/>
          </a:xfrm>
          <a:prstGeom prst="rect">
            <a:avLst/>
          </a:prstGeom>
          <a:noFill/>
          <a:ln>
            <a:noFill/>
          </a:ln>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q"/>
            </a:pPr>
            <a:r>
              <a:rPr lang="en-PH" sz="3200" dirty="0" err="1">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Pastillage</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pic>
        <p:nvPicPr>
          <p:cNvPr id="13" name="Google Shape;934;p60">
            <a:extLst>
              <a:ext uri="{FF2B5EF4-FFF2-40B4-BE49-F238E27FC236}">
                <a16:creationId xmlns:a16="http://schemas.microsoft.com/office/drawing/2014/main" id="{17985D2C-F270-4F9A-B17D-1FB2E5972BA2}"/>
              </a:ext>
            </a:extLst>
          </p:cNvPr>
          <p:cNvPicPr preferRelativeResize="0"/>
          <p:nvPr/>
        </p:nvPicPr>
        <p:blipFill>
          <a:blip r:embed="rId3">
            <a:alphaModFix/>
          </a:blip>
          <a:stretch>
            <a:fillRect/>
          </a:stretch>
        </p:blipFill>
        <p:spPr>
          <a:xfrm>
            <a:off x="5247568" y="8147615"/>
            <a:ext cx="1114601" cy="2506447"/>
          </a:xfrm>
          <a:prstGeom prst="rect">
            <a:avLst/>
          </a:prstGeom>
          <a:noFill/>
          <a:ln>
            <a:noFill/>
          </a:ln>
        </p:spPr>
      </p:pic>
      <p:sp>
        <p:nvSpPr>
          <p:cNvPr id="14" name="TextBox 13">
            <a:extLst>
              <a:ext uri="{FF2B5EF4-FFF2-40B4-BE49-F238E27FC236}">
                <a16:creationId xmlns:a16="http://schemas.microsoft.com/office/drawing/2014/main" id="{3E74377F-2F0F-4BFD-8E94-098BFF9D5D4A}"/>
              </a:ext>
            </a:extLst>
          </p:cNvPr>
          <p:cNvSpPr txBox="1"/>
          <p:nvPr/>
        </p:nvSpPr>
        <p:spPr>
          <a:xfrm>
            <a:off x="5078463" y="5171895"/>
            <a:ext cx="7867270" cy="1200329"/>
          </a:xfrm>
          <a:prstGeom prst="rect">
            <a:avLst/>
          </a:prstGeom>
          <a:noFill/>
        </p:spPr>
        <p:txBody>
          <a:bodyPr wrap="square" rtlCol="0">
            <a:spAutoFit/>
          </a:bodyPr>
          <a:lstStyle/>
          <a:p>
            <a:pPr marL="285750" indent="-285750" algn="ctr">
              <a:buFont typeface="Wingdings" panose="05000000000000000000" pitchFamily="2" charset="2"/>
              <a:buChar char="Ø"/>
            </a:pPr>
            <a:r>
              <a:rPr lang="en-PH" sz="3600" dirty="0">
                <a:solidFill>
                  <a:schemeClr val="accent1"/>
                </a:solidFill>
                <a:effectLst>
                  <a:outerShdw blurRad="38100" dist="38100" dir="2700000" algn="tl">
                    <a:srgbClr val="000000">
                      <a:alpha val="43137"/>
                    </a:srgbClr>
                  </a:outerShdw>
                </a:effectLst>
                <a:latin typeface="Bookman Old Style" panose="02050604050505020204" pitchFamily="18" charset="0"/>
              </a:rPr>
              <a:t>PIECE MONTE OR NON-EDIBLE DISPLAY</a:t>
            </a:r>
          </a:p>
        </p:txBody>
      </p:sp>
      <p:sp>
        <p:nvSpPr>
          <p:cNvPr id="15" name="Google Shape;923;p60">
            <a:extLst>
              <a:ext uri="{FF2B5EF4-FFF2-40B4-BE49-F238E27FC236}">
                <a16:creationId xmlns:a16="http://schemas.microsoft.com/office/drawing/2014/main" id="{E0A98144-9E6E-47BC-932D-E76A247AE61D}"/>
              </a:ext>
            </a:extLst>
          </p:cNvPr>
          <p:cNvSpPr txBox="1"/>
          <p:nvPr/>
        </p:nvSpPr>
        <p:spPr>
          <a:xfrm>
            <a:off x="5701918" y="6372224"/>
            <a:ext cx="4941307" cy="484800"/>
          </a:xfrm>
          <a:prstGeom prst="rect">
            <a:avLst/>
          </a:prstGeom>
          <a:noFill/>
          <a:ln>
            <a:noFill/>
          </a:ln>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q"/>
            </a:pP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Fruit and vegetable display</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16" name="Google Shape;923;p60">
            <a:extLst>
              <a:ext uri="{FF2B5EF4-FFF2-40B4-BE49-F238E27FC236}">
                <a16:creationId xmlns:a16="http://schemas.microsoft.com/office/drawing/2014/main" id="{CD78B498-4049-42B1-8971-3560EA1DBF3E}"/>
              </a:ext>
            </a:extLst>
          </p:cNvPr>
          <p:cNvSpPr txBox="1"/>
          <p:nvPr/>
        </p:nvSpPr>
        <p:spPr>
          <a:xfrm>
            <a:off x="6362169" y="7852013"/>
            <a:ext cx="4941307" cy="484800"/>
          </a:xfrm>
          <a:prstGeom prst="rect">
            <a:avLst/>
          </a:prstGeom>
          <a:noFill/>
          <a:ln>
            <a:noFill/>
          </a:ln>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q"/>
            </a:pP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Jelly logos</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17" name="Google Shape;923;p60">
            <a:extLst>
              <a:ext uri="{FF2B5EF4-FFF2-40B4-BE49-F238E27FC236}">
                <a16:creationId xmlns:a16="http://schemas.microsoft.com/office/drawing/2014/main" id="{45E2B06C-3665-4AF5-A500-6C32549DBAF7}"/>
              </a:ext>
            </a:extLst>
          </p:cNvPr>
          <p:cNvSpPr txBox="1"/>
          <p:nvPr/>
        </p:nvSpPr>
        <p:spPr>
          <a:xfrm>
            <a:off x="8516101" y="8883762"/>
            <a:ext cx="4941307" cy="484800"/>
          </a:xfrm>
          <a:prstGeom prst="rect">
            <a:avLst/>
          </a:prstGeom>
          <a:noFill/>
          <a:ln>
            <a:noFill/>
          </a:ln>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q"/>
            </a:pPr>
            <a:r>
              <a:rPr lang="en-PH" sz="3200" dirty="0" err="1">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Thermocol</a:t>
            </a: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 display</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Tree>
    <p:extLst>
      <p:ext uri="{BB962C8B-B14F-4D97-AF65-F5344CB8AC3E}">
        <p14:creationId xmlns:p14="http://schemas.microsoft.com/office/powerpoint/2010/main" val="50900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34" name="Google Shape;934;p60"/>
          <p:cNvPicPr preferRelativeResize="0"/>
          <p:nvPr/>
        </p:nvPicPr>
        <p:blipFill>
          <a:blip r:embed="rId3">
            <a:alphaModFix/>
          </a:blip>
          <a:stretch>
            <a:fillRect/>
          </a:stretch>
        </p:blipFill>
        <p:spPr>
          <a:xfrm>
            <a:off x="169326" y="3217046"/>
            <a:ext cx="1114601" cy="2506447"/>
          </a:xfrm>
          <a:prstGeom prst="rect">
            <a:avLst/>
          </a:prstGeom>
          <a:noFill/>
          <a:ln>
            <a:noFill/>
          </a:ln>
        </p:spPr>
      </p:pic>
      <p:sp>
        <p:nvSpPr>
          <p:cNvPr id="19" name="TextBox 18">
            <a:extLst>
              <a:ext uri="{FF2B5EF4-FFF2-40B4-BE49-F238E27FC236}">
                <a16:creationId xmlns:a16="http://schemas.microsoft.com/office/drawing/2014/main" id="{D20269C0-BC23-46D3-A63C-F43F7BD864FF}"/>
              </a:ext>
            </a:extLst>
          </p:cNvPr>
          <p:cNvSpPr txBox="1"/>
          <p:nvPr/>
        </p:nvSpPr>
        <p:spPr>
          <a:xfrm>
            <a:off x="221" y="241326"/>
            <a:ext cx="7867270" cy="1200329"/>
          </a:xfrm>
          <a:prstGeom prst="rect">
            <a:avLst/>
          </a:prstGeom>
          <a:noFill/>
        </p:spPr>
        <p:txBody>
          <a:bodyPr wrap="square" rtlCol="0">
            <a:spAutoFit/>
          </a:bodyPr>
          <a:lstStyle/>
          <a:p>
            <a:pPr marL="285750" indent="-285750" algn="ctr">
              <a:buFont typeface="Wingdings" panose="05000000000000000000" pitchFamily="2" charset="2"/>
              <a:buChar char="Ø"/>
            </a:pPr>
            <a:r>
              <a:rPr lang="en-PH" sz="3600" dirty="0">
                <a:solidFill>
                  <a:schemeClr val="accent1"/>
                </a:solidFill>
                <a:effectLst>
                  <a:outerShdw blurRad="38100" dist="38100" dir="2700000" algn="tl">
                    <a:srgbClr val="000000">
                      <a:alpha val="43137"/>
                    </a:srgbClr>
                  </a:outerShdw>
                </a:effectLst>
                <a:latin typeface="Bookman Old Style" panose="02050604050505020204" pitchFamily="18" charset="0"/>
              </a:rPr>
              <a:t>PIECE MONTE OR NON-EDIBLE DISPLAY</a:t>
            </a:r>
          </a:p>
        </p:txBody>
      </p:sp>
      <p:sp>
        <p:nvSpPr>
          <p:cNvPr id="23" name="Google Shape;923;p60">
            <a:extLst>
              <a:ext uri="{FF2B5EF4-FFF2-40B4-BE49-F238E27FC236}">
                <a16:creationId xmlns:a16="http://schemas.microsoft.com/office/drawing/2014/main" id="{5B4061D8-635F-47CF-8DA1-BFA29D475EA8}"/>
              </a:ext>
            </a:extLst>
          </p:cNvPr>
          <p:cNvSpPr txBox="1"/>
          <p:nvPr/>
        </p:nvSpPr>
        <p:spPr>
          <a:xfrm>
            <a:off x="623676" y="1441655"/>
            <a:ext cx="4941307" cy="484800"/>
          </a:xfrm>
          <a:prstGeom prst="rect">
            <a:avLst/>
          </a:prstGeom>
          <a:noFill/>
          <a:ln>
            <a:noFill/>
          </a:ln>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q"/>
            </a:pP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Fruit and vegetable display</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9" name="Google Shape;923;p60">
            <a:extLst>
              <a:ext uri="{FF2B5EF4-FFF2-40B4-BE49-F238E27FC236}">
                <a16:creationId xmlns:a16="http://schemas.microsoft.com/office/drawing/2014/main" id="{5770F75D-2E4D-4D92-9D60-586C96C838A4}"/>
              </a:ext>
            </a:extLst>
          </p:cNvPr>
          <p:cNvSpPr txBox="1"/>
          <p:nvPr/>
        </p:nvSpPr>
        <p:spPr>
          <a:xfrm>
            <a:off x="1283927" y="2921444"/>
            <a:ext cx="4941307" cy="484800"/>
          </a:xfrm>
          <a:prstGeom prst="rect">
            <a:avLst/>
          </a:prstGeom>
          <a:noFill/>
          <a:ln>
            <a:noFill/>
          </a:ln>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q"/>
            </a:pP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Jelly logos</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10" name="Google Shape;923;p60">
            <a:extLst>
              <a:ext uri="{FF2B5EF4-FFF2-40B4-BE49-F238E27FC236}">
                <a16:creationId xmlns:a16="http://schemas.microsoft.com/office/drawing/2014/main" id="{97D420A7-D3B5-46EB-A1BC-289AD9B6664F}"/>
              </a:ext>
            </a:extLst>
          </p:cNvPr>
          <p:cNvSpPr txBox="1"/>
          <p:nvPr/>
        </p:nvSpPr>
        <p:spPr>
          <a:xfrm>
            <a:off x="3437859" y="3953193"/>
            <a:ext cx="4941307" cy="484800"/>
          </a:xfrm>
          <a:prstGeom prst="rect">
            <a:avLst/>
          </a:prstGeom>
          <a:noFill/>
          <a:ln>
            <a:noFill/>
          </a:ln>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q"/>
            </a:pPr>
            <a:r>
              <a:rPr lang="en-PH" sz="3200" dirty="0" err="1">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Thermocol</a:t>
            </a:r>
            <a:r>
              <a:rPr lang="en-PH"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 display</a:t>
            </a:r>
            <a:endParaRPr sz="32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12" name="Rectangle 11">
            <a:extLst>
              <a:ext uri="{FF2B5EF4-FFF2-40B4-BE49-F238E27FC236}">
                <a16:creationId xmlns:a16="http://schemas.microsoft.com/office/drawing/2014/main" id="{4E2B5F8C-F7F7-403C-B636-488323FFCD7B}"/>
              </a:ext>
            </a:extLst>
          </p:cNvPr>
          <p:cNvSpPr/>
          <p:nvPr/>
        </p:nvSpPr>
        <p:spPr>
          <a:xfrm>
            <a:off x="6710574" y="5210593"/>
            <a:ext cx="8014447" cy="3477875"/>
          </a:xfrm>
          <a:prstGeom prst="rect">
            <a:avLst/>
          </a:prstGeom>
        </p:spPr>
        <p:txBody>
          <a:bodyPr wrap="square">
            <a:spAutoFit/>
          </a:bodyPr>
          <a:lstStyle/>
          <a:p>
            <a:pPr marL="685800" indent="-685800" algn="just">
              <a:buFont typeface="Wingdings" panose="05000000000000000000" pitchFamily="2" charset="2"/>
              <a:buChar char="Ø"/>
            </a:pPr>
            <a:r>
              <a:rPr lang="en-US" sz="4400" dirty="0">
                <a:solidFill>
                  <a:srgbClr val="242424"/>
                </a:solidFill>
                <a:latin typeface="Bookman Old Style" panose="02050604050505020204" pitchFamily="18" charset="0"/>
              </a:rPr>
              <a:t>Cold Hors d’oeuvres</a:t>
            </a:r>
          </a:p>
          <a:p>
            <a:pPr marL="685800" indent="-685800" algn="just">
              <a:buFont typeface="Wingdings" panose="05000000000000000000" pitchFamily="2" charset="2"/>
              <a:buChar char="Ø"/>
            </a:pPr>
            <a:r>
              <a:rPr lang="en-US" sz="4400" dirty="0">
                <a:solidFill>
                  <a:srgbClr val="242424"/>
                </a:solidFill>
                <a:latin typeface="Bookman Old Style" panose="02050604050505020204" pitchFamily="18" charset="0"/>
              </a:rPr>
              <a:t>Sandwiches</a:t>
            </a:r>
          </a:p>
          <a:p>
            <a:pPr marL="685800" indent="-685800" algn="just">
              <a:buFont typeface="Wingdings" panose="05000000000000000000" pitchFamily="2" charset="2"/>
              <a:buChar char="Ø"/>
            </a:pPr>
            <a:r>
              <a:rPr lang="en-US" sz="4400" dirty="0">
                <a:solidFill>
                  <a:srgbClr val="242424"/>
                </a:solidFill>
                <a:latin typeface="Bookman Old Style" panose="02050604050505020204" pitchFamily="18" charset="0"/>
              </a:rPr>
              <a:t>Specially items such as, Caviar, Oyster, Snails, Foe </a:t>
            </a:r>
            <a:r>
              <a:rPr lang="en-US" sz="4400" dirty="0" err="1">
                <a:solidFill>
                  <a:srgbClr val="242424"/>
                </a:solidFill>
                <a:latin typeface="Bookman Old Style" panose="02050604050505020204" pitchFamily="18" charset="0"/>
              </a:rPr>
              <a:t>gras</a:t>
            </a:r>
            <a:r>
              <a:rPr lang="en-US" sz="4400" dirty="0">
                <a:solidFill>
                  <a:srgbClr val="242424"/>
                </a:solidFill>
                <a:latin typeface="Bookman Old Style" panose="02050604050505020204" pitchFamily="18" charset="0"/>
              </a:rPr>
              <a:t>, Cheese.</a:t>
            </a:r>
          </a:p>
        </p:txBody>
      </p:sp>
    </p:spTree>
    <p:extLst>
      <p:ext uri="{BB962C8B-B14F-4D97-AF65-F5344CB8AC3E}">
        <p14:creationId xmlns:p14="http://schemas.microsoft.com/office/powerpoint/2010/main" val="2015535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8" name="Rectangle 7">
            <a:extLst>
              <a:ext uri="{FF2B5EF4-FFF2-40B4-BE49-F238E27FC236}">
                <a16:creationId xmlns:a16="http://schemas.microsoft.com/office/drawing/2014/main" id="{FCDA22D6-6F93-40D8-8976-7F0CD2C0A32D}"/>
              </a:ext>
            </a:extLst>
          </p:cNvPr>
          <p:cNvSpPr/>
          <p:nvPr/>
        </p:nvSpPr>
        <p:spPr>
          <a:xfrm>
            <a:off x="741927" y="625472"/>
            <a:ext cx="8014447" cy="3477875"/>
          </a:xfrm>
          <a:prstGeom prst="rect">
            <a:avLst/>
          </a:prstGeom>
        </p:spPr>
        <p:txBody>
          <a:bodyPr wrap="square">
            <a:spAutoFit/>
          </a:bodyPr>
          <a:lstStyle/>
          <a:p>
            <a:pPr marL="685800" indent="-685800" algn="just">
              <a:buFont typeface="Wingdings" panose="05000000000000000000" pitchFamily="2" charset="2"/>
              <a:buChar char="Ø"/>
            </a:pPr>
            <a:r>
              <a:rPr lang="en-US" sz="4400" dirty="0">
                <a:solidFill>
                  <a:srgbClr val="242424"/>
                </a:solidFill>
                <a:latin typeface="Bookman Old Style" panose="02050604050505020204" pitchFamily="18" charset="0"/>
              </a:rPr>
              <a:t>Cold Hors d’oeuvres</a:t>
            </a:r>
          </a:p>
          <a:p>
            <a:pPr marL="685800" indent="-685800" algn="just">
              <a:buFont typeface="Wingdings" panose="05000000000000000000" pitchFamily="2" charset="2"/>
              <a:buChar char="Ø"/>
            </a:pPr>
            <a:r>
              <a:rPr lang="en-US" sz="4400" dirty="0">
                <a:solidFill>
                  <a:srgbClr val="242424"/>
                </a:solidFill>
                <a:latin typeface="Bookman Old Style" panose="02050604050505020204" pitchFamily="18" charset="0"/>
              </a:rPr>
              <a:t>Sandwiches</a:t>
            </a:r>
          </a:p>
          <a:p>
            <a:pPr marL="685800" indent="-685800" algn="just">
              <a:buFont typeface="Wingdings" panose="05000000000000000000" pitchFamily="2" charset="2"/>
              <a:buChar char="Ø"/>
            </a:pPr>
            <a:r>
              <a:rPr lang="en-US" sz="4400" dirty="0">
                <a:solidFill>
                  <a:srgbClr val="242424"/>
                </a:solidFill>
                <a:latin typeface="Bookman Old Style" panose="02050604050505020204" pitchFamily="18" charset="0"/>
              </a:rPr>
              <a:t>Specially items such as, Caviar, Oyster, Snails, Foe </a:t>
            </a:r>
            <a:r>
              <a:rPr lang="en-US" sz="4400" dirty="0" err="1">
                <a:solidFill>
                  <a:srgbClr val="242424"/>
                </a:solidFill>
                <a:latin typeface="Bookman Old Style" panose="02050604050505020204" pitchFamily="18" charset="0"/>
              </a:rPr>
              <a:t>gras</a:t>
            </a:r>
            <a:r>
              <a:rPr lang="en-US" sz="4400" dirty="0">
                <a:solidFill>
                  <a:srgbClr val="242424"/>
                </a:solidFill>
                <a:latin typeface="Bookman Old Style" panose="02050604050505020204" pitchFamily="18" charset="0"/>
              </a:rPr>
              <a:t>, Cheese.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480531" y="2929335"/>
            <a:ext cx="941294" cy="1044520"/>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14" name="Google Shape;11996;p38">
            <a:extLst>
              <a:ext uri="{FF2B5EF4-FFF2-40B4-BE49-F238E27FC236}">
                <a16:creationId xmlns:a16="http://schemas.microsoft.com/office/drawing/2014/main" id="{B2D0CE43-B2AB-4BA5-8E94-5F8D8A8C762D}"/>
              </a:ext>
            </a:extLst>
          </p:cNvPr>
          <p:cNvSpPr txBox="1">
            <a:spLocks/>
          </p:cNvSpPr>
          <p:nvPr/>
        </p:nvSpPr>
        <p:spPr>
          <a:xfrm>
            <a:off x="1196625" y="1008042"/>
            <a:ext cx="6750750" cy="2412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9500" b="0" i="0" u="none" strike="noStrike" cap="none">
                <a:solidFill>
                  <a:schemeClr val="accent1"/>
                </a:solidFill>
                <a:latin typeface="Averia Serif Libre"/>
                <a:ea typeface="Averia Serif Libre"/>
                <a:cs typeface="Averia Serif Libre"/>
                <a:sym typeface="Averia Serif Libre"/>
              </a:defRPr>
            </a:lvl1pPr>
            <a:lvl2pPr marR="0" lvl="1"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r>
              <a:rPr lang="en-PH" sz="6600" b="1" dirty="0">
                <a:solidFill>
                  <a:schemeClr val="tx1"/>
                </a:solidFill>
                <a:effectLst>
                  <a:outerShdw blurRad="38100" dist="38100" dir="2700000" algn="tl">
                    <a:srgbClr val="000000">
                      <a:alpha val="43137"/>
                    </a:srgbClr>
                  </a:outerShdw>
                </a:effectLst>
                <a:latin typeface="Bookman Old Style" panose="02050604050505020204" pitchFamily="18" charset="0"/>
              </a:rPr>
              <a:t>FUNCTION OF GARDE MANGER</a:t>
            </a:r>
          </a:p>
        </p:txBody>
      </p:sp>
    </p:spTree>
    <p:extLst>
      <p:ext uri="{BB962C8B-B14F-4D97-AF65-F5344CB8AC3E}">
        <p14:creationId xmlns:p14="http://schemas.microsoft.com/office/powerpoint/2010/main" val="3760493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12" name="Rectangle 11">
            <a:extLst>
              <a:ext uri="{FF2B5EF4-FFF2-40B4-BE49-F238E27FC236}">
                <a16:creationId xmlns:a16="http://schemas.microsoft.com/office/drawing/2014/main" id="{528AD628-982E-42F3-ADFC-6E45805AF08E}"/>
              </a:ext>
            </a:extLst>
          </p:cNvPr>
          <p:cNvSpPr/>
          <p:nvPr/>
        </p:nvSpPr>
        <p:spPr>
          <a:xfrm>
            <a:off x="389964" y="430306"/>
            <a:ext cx="7897907" cy="3808382"/>
          </a:xfrm>
          <a:prstGeom prst="rect">
            <a:avLst/>
          </a:prstGeom>
        </p:spPr>
        <p:txBody>
          <a:bodyPr wrap="square">
            <a:spAutoFit/>
          </a:bodyPr>
          <a:lstStyle/>
          <a:p>
            <a:pPr marL="685800" indent="-685800" algn="just">
              <a:buFont typeface="Courier New" panose="02070309020205020404" pitchFamily="49" charset="0"/>
              <a:buChar char="o"/>
            </a:pPr>
            <a:r>
              <a:rPr lang="en-US" sz="4800" dirty="0">
                <a:solidFill>
                  <a:schemeClr val="tx1"/>
                </a:solidFill>
                <a:latin typeface="Bookman Old Style" panose="02050604050505020204" pitchFamily="18" charset="0"/>
              </a:rPr>
              <a:t>The storage of all perishable raw food items which needs a storage temperature of minus-18 degree C</a:t>
            </a:r>
            <a:endParaRPr lang="en-US" sz="4000" dirty="0">
              <a:solidFill>
                <a:schemeClr val="tx1"/>
              </a:solidFill>
              <a:latin typeface="Bookman Old Style" panose="02050604050505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12" name="Rectangle 11">
            <a:extLst>
              <a:ext uri="{FF2B5EF4-FFF2-40B4-BE49-F238E27FC236}">
                <a16:creationId xmlns:a16="http://schemas.microsoft.com/office/drawing/2014/main" id="{528AD628-982E-42F3-ADFC-6E45805AF08E}"/>
              </a:ext>
            </a:extLst>
          </p:cNvPr>
          <p:cNvSpPr/>
          <p:nvPr/>
        </p:nvSpPr>
        <p:spPr>
          <a:xfrm>
            <a:off x="226360" y="631954"/>
            <a:ext cx="7947212" cy="3170099"/>
          </a:xfrm>
          <a:prstGeom prst="rect">
            <a:avLst/>
          </a:prstGeom>
        </p:spPr>
        <p:txBody>
          <a:bodyPr wrap="square">
            <a:spAutoFit/>
          </a:bodyPr>
          <a:lstStyle/>
          <a:p>
            <a:pPr marL="685800" indent="-685800" algn="just">
              <a:buFont typeface="Courier New" panose="02070309020205020404" pitchFamily="49" charset="0"/>
              <a:buChar char="o"/>
            </a:pPr>
            <a:r>
              <a:rPr lang="en-US" sz="4000" dirty="0">
                <a:solidFill>
                  <a:schemeClr val="tx1"/>
                </a:solidFill>
                <a:latin typeface="Bookman Old Style" panose="02050604050505020204" pitchFamily="18" charset="0"/>
              </a:rPr>
              <a:t>The storage of all prepared and cooked items like a cold appetizers, cold meats, cold sauces, salads and all cold items found on the Menu.</a:t>
            </a:r>
          </a:p>
        </p:txBody>
      </p:sp>
    </p:spTree>
    <p:extLst>
      <p:ext uri="{BB962C8B-B14F-4D97-AF65-F5344CB8AC3E}">
        <p14:creationId xmlns:p14="http://schemas.microsoft.com/office/powerpoint/2010/main" val="3838991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12" name="Rectangle 11">
            <a:extLst>
              <a:ext uri="{FF2B5EF4-FFF2-40B4-BE49-F238E27FC236}">
                <a16:creationId xmlns:a16="http://schemas.microsoft.com/office/drawing/2014/main" id="{528AD628-982E-42F3-ADFC-6E45805AF08E}"/>
              </a:ext>
            </a:extLst>
          </p:cNvPr>
          <p:cNvSpPr/>
          <p:nvPr/>
        </p:nvSpPr>
        <p:spPr>
          <a:xfrm>
            <a:off x="188259" y="658906"/>
            <a:ext cx="7985313" cy="3758700"/>
          </a:xfrm>
          <a:prstGeom prst="rect">
            <a:avLst/>
          </a:prstGeom>
        </p:spPr>
        <p:txBody>
          <a:bodyPr wrap="square">
            <a:spAutoFit/>
          </a:bodyPr>
          <a:lstStyle/>
          <a:p>
            <a:pPr marL="742950" indent="-742950" algn="just">
              <a:buFont typeface="Courier New" panose="02070309020205020404" pitchFamily="49" charset="0"/>
              <a:buChar char="o"/>
            </a:pPr>
            <a:r>
              <a:rPr lang="en-US" sz="4000" dirty="0">
                <a:solidFill>
                  <a:schemeClr val="tx1"/>
                </a:solidFill>
                <a:latin typeface="Bookman Old Style" panose="02050604050505020204" pitchFamily="18" charset="0"/>
              </a:rPr>
              <a:t>In order for the Larder to function properly it is essential that the Larder is separate from the hot kitchen and is located in a cool place but not very far.</a:t>
            </a:r>
          </a:p>
        </p:txBody>
      </p:sp>
    </p:spTree>
    <p:extLst>
      <p:ext uri="{BB962C8B-B14F-4D97-AF65-F5344CB8AC3E}">
        <p14:creationId xmlns:p14="http://schemas.microsoft.com/office/powerpoint/2010/main" val="219443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180859" y="137289"/>
            <a:ext cx="543261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chemeClr val="accent1"/>
                </a:solidFill>
                <a:effectLst>
                  <a:outerShdw blurRad="38100" dist="38100" dir="2700000" algn="tl">
                    <a:srgbClr val="000000">
                      <a:alpha val="43137"/>
                    </a:srgbClr>
                  </a:outerShdw>
                </a:effectLst>
                <a:latin typeface="Bookman Old Style" panose="02050604050505020204" pitchFamily="18" charset="0"/>
              </a:rPr>
              <a:t>IMPORTANCE OF GARDE MANGER</a:t>
            </a:r>
            <a:endParaRPr b="1" dirty="0">
              <a:solidFill>
                <a:schemeClr val="accent1"/>
              </a:solidFill>
              <a:effectLst>
                <a:outerShdw blurRad="38100" dist="38100" dir="2700000" algn="tl">
                  <a:srgbClr val="000000">
                    <a:alpha val="43137"/>
                  </a:srgbClr>
                </a:outerShdw>
              </a:effectLst>
              <a:latin typeface="Bookman Old Style" panose="02050604050505020204" pitchFamily="18" charset="0"/>
            </a:endParaRPr>
          </a:p>
        </p:txBody>
      </p:sp>
      <p:pic>
        <p:nvPicPr>
          <p:cNvPr id="410" name="Google Shape;410;p37"/>
          <p:cNvPicPr preferRelativeResize="0"/>
          <p:nvPr/>
        </p:nvPicPr>
        <p:blipFill rotWithShape="1">
          <a:blip r:embed="rId3">
            <a:alphaModFix/>
          </a:blip>
          <a:srcRect t="49657"/>
          <a:stretch/>
        </p:blipFill>
        <p:spPr>
          <a:xfrm>
            <a:off x="0" y="240485"/>
            <a:ext cx="751809" cy="572700"/>
          </a:xfrm>
          <a:prstGeom prst="rect">
            <a:avLst/>
          </a:prstGeom>
          <a:noFill/>
          <a:ln>
            <a:noFill/>
          </a:ln>
        </p:spPr>
      </p:pic>
      <p:sp>
        <p:nvSpPr>
          <p:cNvPr id="43" name="Subtitle 22">
            <a:extLst>
              <a:ext uri="{FF2B5EF4-FFF2-40B4-BE49-F238E27FC236}">
                <a16:creationId xmlns:a16="http://schemas.microsoft.com/office/drawing/2014/main" id="{7AEE6C10-C7FA-48D8-A181-53022EF5E954}"/>
              </a:ext>
            </a:extLst>
          </p:cNvPr>
          <p:cNvSpPr>
            <a:spLocks noGrp="1"/>
          </p:cNvSpPr>
          <p:nvPr>
            <p:ph type="subTitle" idx="1"/>
          </p:nvPr>
        </p:nvSpPr>
        <p:spPr>
          <a:xfrm>
            <a:off x="375904" y="1282270"/>
            <a:ext cx="8241461" cy="635700"/>
          </a:xfrm>
        </p:spPr>
        <p:txBody>
          <a:bodyPr/>
          <a:lstStyle/>
          <a:p>
            <a:r>
              <a:rPr lang="en-US" sz="2000" dirty="0">
                <a:latin typeface="Baskerville Old Face" panose="02020602080505020303" pitchFamily="18" charset="0"/>
              </a:rPr>
              <a:t>		</a:t>
            </a:r>
            <a:r>
              <a:rPr lang="en-US" sz="2800" dirty="0">
                <a:latin typeface="Bookman Old Style" panose="02050604050505020204" pitchFamily="18" charset="0"/>
              </a:rPr>
              <a:t>In professional kitchens, the Garde Manger station is responsible for preparing salads, pâtés, terrines, and other cold appetizers. This station requires precision, creativity, and attention to detail, making it an essential component of any culinary team. </a:t>
            </a:r>
            <a:endParaRPr lang="en-PH" sz="2000" dirty="0">
              <a:latin typeface="Bookman Old Style" panose="02050604050505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12" name="Rectangle 11">
            <a:extLst>
              <a:ext uri="{FF2B5EF4-FFF2-40B4-BE49-F238E27FC236}">
                <a16:creationId xmlns:a16="http://schemas.microsoft.com/office/drawing/2014/main" id="{528AD628-982E-42F3-ADFC-6E45805AF08E}"/>
              </a:ext>
            </a:extLst>
          </p:cNvPr>
          <p:cNvSpPr/>
          <p:nvPr/>
        </p:nvSpPr>
        <p:spPr>
          <a:xfrm>
            <a:off x="207310" y="231904"/>
            <a:ext cx="7947212" cy="4401205"/>
          </a:xfrm>
          <a:prstGeom prst="rect">
            <a:avLst/>
          </a:prstGeom>
        </p:spPr>
        <p:txBody>
          <a:bodyPr wrap="square">
            <a:spAutoFit/>
          </a:bodyPr>
          <a:lstStyle/>
          <a:p>
            <a:pPr marL="685800" indent="-685800" algn="just">
              <a:buFont typeface="Courier New" panose="02070309020205020404" pitchFamily="49" charset="0"/>
              <a:buChar char="o"/>
            </a:pPr>
            <a:r>
              <a:rPr lang="en-US" sz="4000" dirty="0">
                <a:solidFill>
                  <a:schemeClr val="tx1"/>
                </a:solidFill>
                <a:latin typeface="Bookman Old Style" panose="02050604050505020204" pitchFamily="18" charset="0"/>
              </a:rPr>
              <a:t>Because the tradition of </a:t>
            </a:r>
            <a:r>
              <a:rPr lang="en-US" sz="4000" i="1" dirty="0" err="1">
                <a:solidFill>
                  <a:schemeClr val="tx1"/>
                </a:solidFill>
                <a:latin typeface="Bookman Old Style" panose="02050604050505020204" pitchFamily="18" charset="0"/>
              </a:rPr>
              <a:t>garde</a:t>
            </a:r>
            <a:r>
              <a:rPr lang="en-US" sz="4000" i="1" dirty="0">
                <a:solidFill>
                  <a:schemeClr val="tx1"/>
                </a:solidFill>
                <a:latin typeface="Bookman Old Style" panose="02050604050505020204" pitchFamily="18" charset="0"/>
              </a:rPr>
              <a:t> manger  </a:t>
            </a:r>
            <a:r>
              <a:rPr lang="en-US" sz="4000" dirty="0">
                <a:solidFill>
                  <a:schemeClr val="tx1"/>
                </a:solidFill>
                <a:latin typeface="Bookman Old Style" panose="02050604050505020204" pitchFamily="18" charset="0"/>
              </a:rPr>
              <a:t>dates to an age before refrigeration, it encompasses many classical techniques for preparing and preserving foods.</a:t>
            </a:r>
          </a:p>
        </p:txBody>
      </p:sp>
    </p:spTree>
    <p:extLst>
      <p:ext uri="{BB962C8B-B14F-4D97-AF65-F5344CB8AC3E}">
        <p14:creationId xmlns:p14="http://schemas.microsoft.com/office/powerpoint/2010/main" val="3446082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12" name="Rectangle 11">
            <a:extLst>
              <a:ext uri="{FF2B5EF4-FFF2-40B4-BE49-F238E27FC236}">
                <a16:creationId xmlns:a16="http://schemas.microsoft.com/office/drawing/2014/main" id="{528AD628-982E-42F3-ADFC-6E45805AF08E}"/>
              </a:ext>
            </a:extLst>
          </p:cNvPr>
          <p:cNvSpPr/>
          <p:nvPr/>
        </p:nvSpPr>
        <p:spPr>
          <a:xfrm>
            <a:off x="188259" y="524434"/>
            <a:ext cx="7952816" cy="3785652"/>
          </a:xfrm>
          <a:prstGeom prst="rect">
            <a:avLst/>
          </a:prstGeom>
        </p:spPr>
        <p:txBody>
          <a:bodyPr wrap="square">
            <a:spAutoFit/>
          </a:bodyPr>
          <a:lstStyle/>
          <a:p>
            <a:pPr marL="685800" indent="-685800" algn="just">
              <a:buFont typeface="Courier New" panose="02070309020205020404" pitchFamily="49" charset="0"/>
              <a:buChar char="o"/>
            </a:pPr>
            <a:r>
              <a:rPr lang="en-US" sz="4000" dirty="0">
                <a:solidFill>
                  <a:schemeClr val="tx1"/>
                </a:solidFill>
                <a:latin typeface="Bookman Old Style" panose="02050604050505020204" pitchFamily="18" charset="0"/>
              </a:rPr>
              <a:t>Even before refrigeration, kitchen generally had one area that was constructed to maintain cool temperatures, usually a cellar of some kind</a:t>
            </a:r>
          </a:p>
        </p:txBody>
      </p:sp>
    </p:spTree>
    <p:extLst>
      <p:ext uri="{BB962C8B-B14F-4D97-AF65-F5344CB8AC3E}">
        <p14:creationId xmlns:p14="http://schemas.microsoft.com/office/powerpoint/2010/main" val="825209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12" name="Rectangle 11">
            <a:extLst>
              <a:ext uri="{FF2B5EF4-FFF2-40B4-BE49-F238E27FC236}">
                <a16:creationId xmlns:a16="http://schemas.microsoft.com/office/drawing/2014/main" id="{528AD628-982E-42F3-ADFC-6E45805AF08E}"/>
              </a:ext>
            </a:extLst>
          </p:cNvPr>
          <p:cNvSpPr/>
          <p:nvPr/>
        </p:nvSpPr>
        <p:spPr>
          <a:xfrm>
            <a:off x="207310" y="648764"/>
            <a:ext cx="7947212" cy="3539430"/>
          </a:xfrm>
          <a:prstGeom prst="rect">
            <a:avLst/>
          </a:prstGeom>
        </p:spPr>
        <p:txBody>
          <a:bodyPr wrap="square">
            <a:spAutoFit/>
          </a:bodyPr>
          <a:lstStyle/>
          <a:p>
            <a:pPr marL="685800" indent="-685800" algn="just">
              <a:buFont typeface="Courier New" panose="02070309020205020404" pitchFamily="49" charset="0"/>
              <a:buChar char="o"/>
            </a:pPr>
            <a:r>
              <a:rPr lang="en-US" sz="3200" dirty="0">
                <a:solidFill>
                  <a:schemeClr val="tx1"/>
                </a:solidFill>
                <a:latin typeface="Bookman Old Style" panose="02050604050505020204" pitchFamily="18" charset="0"/>
              </a:rPr>
              <a:t>Here was where various methods of food preservation were employed, and sometimes invented, whether it was pickling, salting, or air-drying, all in service of the primary goal of preparing and serving food fit for the ruling class of the day</a:t>
            </a:r>
          </a:p>
        </p:txBody>
      </p:sp>
    </p:spTree>
    <p:extLst>
      <p:ext uri="{BB962C8B-B14F-4D97-AF65-F5344CB8AC3E}">
        <p14:creationId xmlns:p14="http://schemas.microsoft.com/office/powerpoint/2010/main" val="423964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480531" y="2929335"/>
            <a:ext cx="941294" cy="1044520"/>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14" name="Google Shape;11996;p38">
            <a:extLst>
              <a:ext uri="{FF2B5EF4-FFF2-40B4-BE49-F238E27FC236}">
                <a16:creationId xmlns:a16="http://schemas.microsoft.com/office/drawing/2014/main" id="{B2D0CE43-B2AB-4BA5-8E94-5F8D8A8C762D}"/>
              </a:ext>
            </a:extLst>
          </p:cNvPr>
          <p:cNvSpPr txBox="1">
            <a:spLocks/>
          </p:cNvSpPr>
          <p:nvPr/>
        </p:nvSpPr>
        <p:spPr>
          <a:xfrm>
            <a:off x="1017485" y="1032000"/>
            <a:ext cx="6750750" cy="2412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9500" b="0" i="0" u="none" strike="noStrike" cap="none">
                <a:solidFill>
                  <a:schemeClr val="accent1"/>
                </a:solidFill>
                <a:latin typeface="Averia Serif Libre"/>
                <a:ea typeface="Averia Serif Libre"/>
                <a:cs typeface="Averia Serif Libre"/>
                <a:sym typeface="Averia Serif Libre"/>
              </a:defRPr>
            </a:lvl1pPr>
            <a:lvl2pPr marR="0" lvl="1"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r>
              <a:rPr lang="en-PH" sz="6600" b="1" dirty="0">
                <a:solidFill>
                  <a:schemeClr val="tx1"/>
                </a:solidFill>
                <a:effectLst>
                  <a:outerShdw blurRad="38100" dist="38100" dir="2700000" algn="tl">
                    <a:srgbClr val="000000">
                      <a:alpha val="43137"/>
                    </a:srgbClr>
                  </a:outerShdw>
                </a:effectLst>
                <a:latin typeface="Bookman Old Style" panose="02050604050505020204" pitchFamily="18" charset="0"/>
              </a:rPr>
              <a:t>SUB-SECTION OF LARGE MANGER</a:t>
            </a:r>
          </a:p>
        </p:txBody>
      </p:sp>
    </p:spTree>
    <p:extLst>
      <p:ext uri="{BB962C8B-B14F-4D97-AF65-F5344CB8AC3E}">
        <p14:creationId xmlns:p14="http://schemas.microsoft.com/office/powerpoint/2010/main" val="2966950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16" name="Rectangle 15">
            <a:extLst>
              <a:ext uri="{FF2B5EF4-FFF2-40B4-BE49-F238E27FC236}">
                <a16:creationId xmlns:a16="http://schemas.microsoft.com/office/drawing/2014/main" id="{7848037E-46AA-4C31-AB73-F7879A8E9043}"/>
              </a:ext>
            </a:extLst>
          </p:cNvPr>
          <p:cNvSpPr/>
          <p:nvPr/>
        </p:nvSpPr>
        <p:spPr>
          <a:xfrm>
            <a:off x="147918" y="233084"/>
            <a:ext cx="8081681" cy="4524315"/>
          </a:xfrm>
          <a:prstGeom prst="rect">
            <a:avLst/>
          </a:prstGeom>
        </p:spPr>
        <p:txBody>
          <a:bodyPr wrap="square">
            <a:spAutoFit/>
          </a:bodyPr>
          <a:lstStyle/>
          <a:p>
            <a:pPr marL="571500" indent="-571500" algn="just">
              <a:buFont typeface="Courier New" panose="02070309020205020404" pitchFamily="49" charset="0"/>
              <a:buChar char="o"/>
            </a:pPr>
            <a:r>
              <a:rPr lang="en-US" sz="3600" dirty="0">
                <a:solidFill>
                  <a:schemeClr val="tx1"/>
                </a:solidFill>
                <a:latin typeface="Bookman Old Style" panose="02050604050505020204" pitchFamily="18" charset="0"/>
              </a:rPr>
              <a:t>The main responsibility is to cater to the requirements of the Hot Kitchen for raw materials such as fish fillets, steaks, and to supply the finished products as required by the room Service, Buffets, Banquets, for all colds dishes</a:t>
            </a:r>
            <a:endParaRPr lang="en-US" sz="2400" dirty="0">
              <a:solidFill>
                <a:schemeClr val="tx1"/>
              </a:solidFill>
              <a:latin typeface="Bookman Old Style" panose="02050604050505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20" name="Rectangle 19">
            <a:extLst>
              <a:ext uri="{FF2B5EF4-FFF2-40B4-BE49-F238E27FC236}">
                <a16:creationId xmlns:a16="http://schemas.microsoft.com/office/drawing/2014/main" id="{7DA0E0CC-C751-4EAC-93E2-0145DBBB8DB6}"/>
              </a:ext>
            </a:extLst>
          </p:cNvPr>
          <p:cNvSpPr/>
          <p:nvPr/>
        </p:nvSpPr>
        <p:spPr>
          <a:xfrm>
            <a:off x="127746" y="319686"/>
            <a:ext cx="7732059" cy="954107"/>
          </a:xfrm>
          <a:prstGeom prst="rect">
            <a:avLst/>
          </a:prstGeom>
        </p:spPr>
        <p:txBody>
          <a:bodyPr wrap="square">
            <a:spAutoFit/>
          </a:bodyPr>
          <a:lstStyle/>
          <a:p>
            <a:pPr marL="457200" indent="-457200" algn="just">
              <a:buFont typeface="Wingdings" panose="05000000000000000000" pitchFamily="2" charset="2"/>
              <a:buChar char="Ø"/>
            </a:pPr>
            <a:r>
              <a:rPr lang="en-US" sz="2800" dirty="0">
                <a:solidFill>
                  <a:schemeClr val="accent1"/>
                </a:solidFill>
                <a:effectLst>
                  <a:outerShdw blurRad="38100" dist="38100" dir="2700000" algn="tl">
                    <a:srgbClr val="000000">
                      <a:alpha val="43137"/>
                    </a:srgbClr>
                  </a:outerShdw>
                </a:effectLst>
                <a:latin typeface="Bookman Old Style" panose="02050604050505020204" pitchFamily="18" charset="0"/>
              </a:rPr>
              <a:t>The section of the Larder can be divided depending on the volume of work into;</a:t>
            </a:r>
            <a:endParaRPr lang="en-US" sz="1800" dirty="0">
              <a:solidFill>
                <a:srgbClr val="242424"/>
              </a:solidFill>
              <a:latin typeface="Bookman Old Style" panose="02050604050505020204" pitchFamily="18" charset="0"/>
            </a:endParaRPr>
          </a:p>
        </p:txBody>
      </p:sp>
      <p:sp>
        <p:nvSpPr>
          <p:cNvPr id="2" name="TextBox 1">
            <a:extLst>
              <a:ext uri="{FF2B5EF4-FFF2-40B4-BE49-F238E27FC236}">
                <a16:creationId xmlns:a16="http://schemas.microsoft.com/office/drawing/2014/main" id="{9369673D-3267-4EE1-B1D1-CCF2550AFF9F}"/>
              </a:ext>
            </a:extLst>
          </p:cNvPr>
          <p:cNvSpPr txBox="1"/>
          <p:nvPr/>
        </p:nvSpPr>
        <p:spPr>
          <a:xfrm>
            <a:off x="1284195" y="1273793"/>
            <a:ext cx="8229600" cy="3416320"/>
          </a:xfrm>
          <a:prstGeom prst="rect">
            <a:avLst/>
          </a:prstGeom>
          <a:noFill/>
        </p:spPr>
        <p:txBody>
          <a:bodyPr wrap="square" rtlCol="0">
            <a:spAutoFit/>
          </a:bodyPr>
          <a:lstStyle/>
          <a:p>
            <a:pPr marL="342900" indent="-342900">
              <a:buFont typeface="+mj-lt"/>
              <a:buAutoNum type="arabicPeriod"/>
            </a:pPr>
            <a:r>
              <a:rPr lang="en-PH" sz="3600" dirty="0">
                <a:latin typeface="Bookman Old Style" panose="02050604050505020204" pitchFamily="18" charset="0"/>
              </a:rPr>
              <a:t>BUTCHERY</a:t>
            </a:r>
          </a:p>
          <a:p>
            <a:pPr marL="342900" indent="-342900">
              <a:buFont typeface="+mj-lt"/>
              <a:buAutoNum type="arabicPeriod"/>
            </a:pPr>
            <a:r>
              <a:rPr lang="en-PH" sz="3600" dirty="0">
                <a:latin typeface="Bookman Old Style" panose="02050604050505020204" pitchFamily="18" charset="0"/>
              </a:rPr>
              <a:t>FISH MONGERY</a:t>
            </a:r>
          </a:p>
          <a:p>
            <a:pPr marL="342900" indent="-342900">
              <a:buFont typeface="+mj-lt"/>
              <a:buAutoNum type="arabicPeriod"/>
            </a:pPr>
            <a:r>
              <a:rPr lang="en-PH" sz="3600" dirty="0">
                <a:latin typeface="Bookman Old Style" panose="02050604050505020204" pitchFamily="18" charset="0"/>
              </a:rPr>
              <a:t>HORS D’OEUVRE / COLD SAUCES</a:t>
            </a:r>
          </a:p>
          <a:p>
            <a:pPr marL="342900" indent="-342900">
              <a:buFont typeface="+mj-lt"/>
              <a:buAutoNum type="arabicPeriod"/>
            </a:pPr>
            <a:r>
              <a:rPr lang="en-PH" sz="3600" dirty="0">
                <a:latin typeface="Bookman Old Style" panose="02050604050505020204" pitchFamily="18" charset="0"/>
              </a:rPr>
              <a:t>SALADS</a:t>
            </a:r>
          </a:p>
          <a:p>
            <a:pPr marL="342900" indent="-342900">
              <a:buFont typeface="+mj-lt"/>
              <a:buAutoNum type="arabicPeriod"/>
            </a:pPr>
            <a:r>
              <a:rPr lang="en-PH" sz="3600" dirty="0">
                <a:latin typeface="Bookman Old Style" panose="02050604050505020204" pitchFamily="18" charset="0"/>
              </a:rPr>
              <a:t>COLD BUFFETS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28" name="Rectangle 27">
            <a:extLst>
              <a:ext uri="{FF2B5EF4-FFF2-40B4-BE49-F238E27FC236}">
                <a16:creationId xmlns:a16="http://schemas.microsoft.com/office/drawing/2014/main" id="{192161D8-041F-49B9-8DD3-51BDF7076FF3}"/>
              </a:ext>
            </a:extLst>
          </p:cNvPr>
          <p:cNvSpPr/>
          <p:nvPr/>
        </p:nvSpPr>
        <p:spPr>
          <a:xfrm>
            <a:off x="511189" y="436596"/>
            <a:ext cx="8431306" cy="4031873"/>
          </a:xfrm>
          <a:prstGeom prst="rect">
            <a:avLst/>
          </a:prstGeom>
        </p:spPr>
        <p:txBody>
          <a:bodyPr wrap="square">
            <a:spAutoFit/>
          </a:bodyPr>
          <a:lstStyle/>
          <a:p>
            <a:pPr marL="457200" indent="-457200" algn="just">
              <a:buFont typeface="Courier New" panose="02070309020205020404" pitchFamily="49" charset="0"/>
              <a:buChar char="o"/>
            </a:pPr>
            <a:r>
              <a:rPr lang="en-US" sz="3200" dirty="0">
                <a:solidFill>
                  <a:schemeClr val="tx1"/>
                </a:solidFill>
                <a:latin typeface="Bookman Old Style" panose="02050604050505020204" pitchFamily="18" charset="0"/>
              </a:rPr>
              <a:t>The area which processes raw materials like meat fish, is the Butchery and the Fish </a:t>
            </a:r>
            <a:r>
              <a:rPr lang="en-US" sz="3200" dirty="0" err="1">
                <a:solidFill>
                  <a:schemeClr val="tx1"/>
                </a:solidFill>
                <a:latin typeface="Bookman Old Style" panose="02050604050505020204" pitchFamily="18" charset="0"/>
              </a:rPr>
              <a:t>Mongery</a:t>
            </a:r>
            <a:r>
              <a:rPr lang="en-US" sz="3200" dirty="0">
                <a:solidFill>
                  <a:schemeClr val="tx1"/>
                </a:solidFill>
                <a:latin typeface="Bookman Old Style" panose="02050604050505020204" pitchFamily="18" charset="0"/>
              </a:rPr>
              <a:t>. Basic cuts are produced, marinated, roasted, smoked, or poached over here. The portion or cuts or joints are prepared according to the demand from thee different outlets with in the Hotel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480531" y="2929335"/>
            <a:ext cx="941294" cy="1044520"/>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14" name="Google Shape;11996;p38">
            <a:extLst>
              <a:ext uri="{FF2B5EF4-FFF2-40B4-BE49-F238E27FC236}">
                <a16:creationId xmlns:a16="http://schemas.microsoft.com/office/drawing/2014/main" id="{B2D0CE43-B2AB-4BA5-8E94-5F8D8A8C762D}"/>
              </a:ext>
            </a:extLst>
          </p:cNvPr>
          <p:cNvSpPr txBox="1">
            <a:spLocks/>
          </p:cNvSpPr>
          <p:nvPr/>
        </p:nvSpPr>
        <p:spPr>
          <a:xfrm>
            <a:off x="775669" y="935098"/>
            <a:ext cx="7592661" cy="2412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9500" b="0" i="0" u="none" strike="noStrike" cap="none">
                <a:solidFill>
                  <a:schemeClr val="accent1"/>
                </a:solidFill>
                <a:latin typeface="Averia Serif Libre"/>
                <a:ea typeface="Averia Serif Libre"/>
                <a:cs typeface="Averia Serif Libre"/>
                <a:sym typeface="Averia Serif Libre"/>
              </a:defRPr>
            </a:lvl1pPr>
            <a:lvl2pPr marR="0" lvl="1"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r>
              <a:rPr lang="en-PH" sz="6600" b="1" dirty="0">
                <a:solidFill>
                  <a:schemeClr val="tx1"/>
                </a:solidFill>
                <a:effectLst>
                  <a:outerShdw blurRad="38100" dist="38100" dir="2700000" algn="tl">
                    <a:srgbClr val="000000">
                      <a:alpha val="43137"/>
                    </a:srgbClr>
                  </a:outerShdw>
                </a:effectLst>
                <a:latin typeface="Bookman Old Style" panose="02050604050505020204" pitchFamily="18" charset="0"/>
              </a:rPr>
              <a:t>EQUIPMENTS USED IN GARDE MANGER</a:t>
            </a:r>
          </a:p>
        </p:txBody>
      </p:sp>
    </p:spTree>
    <p:extLst>
      <p:ext uri="{BB962C8B-B14F-4D97-AF65-F5344CB8AC3E}">
        <p14:creationId xmlns:p14="http://schemas.microsoft.com/office/powerpoint/2010/main" val="65090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3" name="Google Shape;1013;p65"/>
          <p:cNvPicPr preferRelativeResize="0"/>
          <p:nvPr/>
        </p:nvPicPr>
        <p:blipFill>
          <a:blip r:embed="rId3">
            <a:alphaModFix/>
          </a:blip>
          <a:stretch>
            <a:fillRect/>
          </a:stretch>
        </p:blipFill>
        <p:spPr>
          <a:xfrm>
            <a:off x="-75200" y="1017727"/>
            <a:ext cx="1114601" cy="2506447"/>
          </a:xfrm>
          <a:prstGeom prst="rect">
            <a:avLst/>
          </a:prstGeom>
          <a:noFill/>
          <a:ln>
            <a:noFill/>
          </a:ln>
        </p:spPr>
      </p:pic>
      <p:graphicFrame>
        <p:nvGraphicFramePr>
          <p:cNvPr id="4" name="Table 3">
            <a:extLst>
              <a:ext uri="{FF2B5EF4-FFF2-40B4-BE49-F238E27FC236}">
                <a16:creationId xmlns:a16="http://schemas.microsoft.com/office/drawing/2014/main" id="{A831E836-B1CC-4AD8-9F14-758087BBE239}"/>
              </a:ext>
            </a:extLst>
          </p:cNvPr>
          <p:cNvGraphicFramePr>
            <a:graphicFrameLocks noGrp="1"/>
          </p:cNvGraphicFramePr>
          <p:nvPr>
            <p:extLst>
              <p:ext uri="{D42A27DB-BD31-4B8C-83A1-F6EECF244321}">
                <p14:modId xmlns:p14="http://schemas.microsoft.com/office/powerpoint/2010/main" val="3217141933"/>
              </p:ext>
            </p:extLst>
          </p:nvPr>
        </p:nvGraphicFramePr>
        <p:xfrm>
          <a:off x="497541" y="712694"/>
          <a:ext cx="7893423" cy="4195482"/>
        </p:xfrm>
        <a:graphic>
          <a:graphicData uri="http://schemas.openxmlformats.org/drawingml/2006/table">
            <a:tbl>
              <a:tblPr firstRow="1" bandRow="1">
                <a:tableStyleId>{914280B6-286C-471C-AAFB-329ED5168D32}</a:tableStyleId>
              </a:tblPr>
              <a:tblGrid>
                <a:gridCol w="2631141">
                  <a:extLst>
                    <a:ext uri="{9D8B030D-6E8A-4147-A177-3AD203B41FA5}">
                      <a16:colId xmlns:a16="http://schemas.microsoft.com/office/drawing/2014/main" val="3291193747"/>
                    </a:ext>
                  </a:extLst>
                </a:gridCol>
                <a:gridCol w="2631141">
                  <a:extLst>
                    <a:ext uri="{9D8B030D-6E8A-4147-A177-3AD203B41FA5}">
                      <a16:colId xmlns:a16="http://schemas.microsoft.com/office/drawing/2014/main" val="1830224072"/>
                    </a:ext>
                  </a:extLst>
                </a:gridCol>
                <a:gridCol w="2631141">
                  <a:extLst>
                    <a:ext uri="{9D8B030D-6E8A-4147-A177-3AD203B41FA5}">
                      <a16:colId xmlns:a16="http://schemas.microsoft.com/office/drawing/2014/main" val="3409806594"/>
                    </a:ext>
                  </a:extLst>
                </a:gridCol>
              </a:tblGrid>
              <a:tr h="1398494">
                <a:tc>
                  <a:txBody>
                    <a:bodyPr/>
                    <a:lstStyle/>
                    <a:p>
                      <a:endParaRPr lang="en-PH" dirty="0"/>
                    </a:p>
                  </a:txBody>
                  <a:tcPr/>
                </a:tc>
                <a:tc>
                  <a:txBody>
                    <a:bodyPr/>
                    <a:lstStyle/>
                    <a:p>
                      <a:endParaRPr lang="en-PH" dirty="0"/>
                    </a:p>
                  </a:txBody>
                  <a:tcPr/>
                </a:tc>
                <a:tc>
                  <a:txBody>
                    <a:bodyPr/>
                    <a:lstStyle/>
                    <a:p>
                      <a:endParaRPr lang="en-PH"/>
                    </a:p>
                  </a:txBody>
                  <a:tcPr/>
                </a:tc>
                <a:extLst>
                  <a:ext uri="{0D108BD9-81ED-4DB2-BD59-A6C34878D82A}">
                    <a16:rowId xmlns:a16="http://schemas.microsoft.com/office/drawing/2014/main" val="240949204"/>
                  </a:ext>
                </a:extLst>
              </a:tr>
              <a:tr h="1398494">
                <a:tc>
                  <a:txBody>
                    <a:bodyPr/>
                    <a:lstStyle/>
                    <a:p>
                      <a:endParaRPr lang="en-PH"/>
                    </a:p>
                  </a:txBody>
                  <a:tcPr/>
                </a:tc>
                <a:tc>
                  <a:txBody>
                    <a:bodyPr/>
                    <a:lstStyle/>
                    <a:p>
                      <a:endParaRPr lang="en-PH" dirty="0"/>
                    </a:p>
                  </a:txBody>
                  <a:tcPr/>
                </a:tc>
                <a:tc>
                  <a:txBody>
                    <a:bodyPr/>
                    <a:lstStyle/>
                    <a:p>
                      <a:endParaRPr lang="en-PH" dirty="0"/>
                    </a:p>
                  </a:txBody>
                  <a:tcPr/>
                </a:tc>
                <a:extLst>
                  <a:ext uri="{0D108BD9-81ED-4DB2-BD59-A6C34878D82A}">
                    <a16:rowId xmlns:a16="http://schemas.microsoft.com/office/drawing/2014/main" val="2370559790"/>
                  </a:ext>
                </a:extLst>
              </a:tr>
              <a:tr h="1398494">
                <a:tc>
                  <a:txBody>
                    <a:bodyPr/>
                    <a:lstStyle/>
                    <a:p>
                      <a:endParaRPr lang="en-PH" dirty="0"/>
                    </a:p>
                  </a:txBody>
                  <a:tcPr/>
                </a:tc>
                <a:tc>
                  <a:txBody>
                    <a:bodyPr/>
                    <a:lstStyle/>
                    <a:p>
                      <a:endParaRPr lang="en-PH" dirty="0"/>
                    </a:p>
                  </a:txBody>
                  <a:tcPr/>
                </a:tc>
                <a:tc>
                  <a:txBody>
                    <a:bodyPr/>
                    <a:lstStyle/>
                    <a:p>
                      <a:endParaRPr lang="en-PH" dirty="0"/>
                    </a:p>
                  </a:txBody>
                  <a:tcPr/>
                </a:tc>
                <a:extLst>
                  <a:ext uri="{0D108BD9-81ED-4DB2-BD59-A6C34878D82A}">
                    <a16:rowId xmlns:a16="http://schemas.microsoft.com/office/drawing/2014/main" val="140708043"/>
                  </a:ext>
                </a:extLst>
              </a:tr>
            </a:tbl>
          </a:graphicData>
        </a:graphic>
      </p:graphicFrame>
      <p:sp>
        <p:nvSpPr>
          <p:cNvPr id="5" name="TextBox 4">
            <a:extLst>
              <a:ext uri="{FF2B5EF4-FFF2-40B4-BE49-F238E27FC236}">
                <a16:creationId xmlns:a16="http://schemas.microsoft.com/office/drawing/2014/main" id="{8CE0743D-57F8-4B8A-91DC-1D9061C69601}"/>
              </a:ext>
            </a:extLst>
          </p:cNvPr>
          <p:cNvSpPr txBox="1"/>
          <p:nvPr/>
        </p:nvSpPr>
        <p:spPr>
          <a:xfrm>
            <a:off x="161365" y="80381"/>
            <a:ext cx="5889812" cy="523220"/>
          </a:xfrm>
          <a:prstGeom prst="rect">
            <a:avLst/>
          </a:prstGeom>
          <a:noFill/>
        </p:spPr>
        <p:txBody>
          <a:bodyPr wrap="square" rtlCol="0">
            <a:spAutoFit/>
          </a:bodyPr>
          <a:lstStyle/>
          <a:p>
            <a:pPr marL="285750" indent="-285750">
              <a:buFont typeface="Wingdings" panose="05000000000000000000" pitchFamily="2" charset="2"/>
              <a:buChar char="Ø"/>
            </a:pPr>
            <a:r>
              <a:rPr lang="en-PH" sz="2800" b="1" dirty="0">
                <a:solidFill>
                  <a:schemeClr val="accent1"/>
                </a:solidFill>
                <a:effectLst>
                  <a:outerShdw blurRad="38100" dist="38100" dir="2700000" algn="tl">
                    <a:srgbClr val="000000">
                      <a:alpha val="43137"/>
                    </a:srgbClr>
                  </a:outerShdw>
                </a:effectLst>
                <a:latin typeface="Bookman Old Style" panose="02050604050505020204" pitchFamily="18" charset="0"/>
              </a:rPr>
              <a:t>BASIC CUTTING TOOLS</a:t>
            </a:r>
          </a:p>
        </p:txBody>
      </p:sp>
      <p:pic>
        <p:nvPicPr>
          <p:cNvPr id="6" name="Picture 5">
            <a:extLst>
              <a:ext uri="{FF2B5EF4-FFF2-40B4-BE49-F238E27FC236}">
                <a16:creationId xmlns:a16="http://schemas.microsoft.com/office/drawing/2014/main" id="{B7470FD7-65A2-4649-B7FC-E0091920AF60}"/>
              </a:ext>
            </a:extLst>
          </p:cNvPr>
          <p:cNvPicPr>
            <a:picLocks noChangeAspect="1"/>
          </p:cNvPicPr>
          <p:nvPr/>
        </p:nvPicPr>
        <p:blipFill>
          <a:blip r:embed="rId4"/>
          <a:stretch>
            <a:fillRect/>
          </a:stretch>
        </p:blipFill>
        <p:spPr>
          <a:xfrm>
            <a:off x="482100" y="712694"/>
            <a:ext cx="2662518" cy="1411941"/>
          </a:xfrm>
          <a:prstGeom prst="rect">
            <a:avLst/>
          </a:prstGeom>
        </p:spPr>
      </p:pic>
      <p:sp>
        <p:nvSpPr>
          <p:cNvPr id="7" name="TextBox 6">
            <a:extLst>
              <a:ext uri="{FF2B5EF4-FFF2-40B4-BE49-F238E27FC236}">
                <a16:creationId xmlns:a16="http://schemas.microsoft.com/office/drawing/2014/main" id="{07267FFE-E9F6-4231-A33B-0273DF3CE06C}"/>
              </a:ext>
            </a:extLst>
          </p:cNvPr>
          <p:cNvSpPr txBox="1"/>
          <p:nvPr/>
        </p:nvSpPr>
        <p:spPr>
          <a:xfrm>
            <a:off x="403894" y="648395"/>
            <a:ext cx="2662518" cy="369332"/>
          </a:xfrm>
          <a:prstGeom prst="rect">
            <a:avLst/>
          </a:prstGeom>
          <a:noFill/>
        </p:spPr>
        <p:txBody>
          <a:bodyPr wrap="square" rtlCol="0">
            <a:spAutoFit/>
          </a:bodyPr>
          <a:lstStyle/>
          <a:p>
            <a:r>
              <a:rPr lang="en-PH" sz="1800" b="1" dirty="0">
                <a:solidFill>
                  <a:schemeClr val="accent1"/>
                </a:solidFill>
                <a:effectLst>
                  <a:outerShdw blurRad="38100" dist="38100" dir="2700000" algn="tl">
                    <a:srgbClr val="000000">
                      <a:alpha val="43137"/>
                    </a:srgbClr>
                  </a:outerShdw>
                </a:effectLst>
                <a:highlight>
                  <a:srgbClr val="FFFF00"/>
                </a:highlight>
                <a:latin typeface="Bookman Old Style" panose="02050604050505020204" pitchFamily="18" charset="0"/>
              </a:rPr>
              <a:t>FRENCH KNIFE</a:t>
            </a:r>
          </a:p>
        </p:txBody>
      </p:sp>
      <p:pic>
        <p:nvPicPr>
          <p:cNvPr id="8" name="Picture 7">
            <a:extLst>
              <a:ext uri="{FF2B5EF4-FFF2-40B4-BE49-F238E27FC236}">
                <a16:creationId xmlns:a16="http://schemas.microsoft.com/office/drawing/2014/main" id="{5761942A-FA10-4E19-9DF9-D5A182673658}"/>
              </a:ext>
            </a:extLst>
          </p:cNvPr>
          <p:cNvPicPr>
            <a:picLocks noChangeAspect="1"/>
          </p:cNvPicPr>
          <p:nvPr/>
        </p:nvPicPr>
        <p:blipFill>
          <a:blip r:embed="rId5"/>
          <a:stretch>
            <a:fillRect/>
          </a:stretch>
        </p:blipFill>
        <p:spPr>
          <a:xfrm>
            <a:off x="3144618" y="712694"/>
            <a:ext cx="2662518" cy="1411942"/>
          </a:xfrm>
          <a:prstGeom prst="rect">
            <a:avLst/>
          </a:prstGeom>
        </p:spPr>
      </p:pic>
      <p:sp>
        <p:nvSpPr>
          <p:cNvPr id="12" name="TextBox 11">
            <a:extLst>
              <a:ext uri="{FF2B5EF4-FFF2-40B4-BE49-F238E27FC236}">
                <a16:creationId xmlns:a16="http://schemas.microsoft.com/office/drawing/2014/main" id="{B8D69B11-C440-4004-AE00-EB823CD3ED42}"/>
              </a:ext>
            </a:extLst>
          </p:cNvPr>
          <p:cNvSpPr txBox="1"/>
          <p:nvPr/>
        </p:nvSpPr>
        <p:spPr>
          <a:xfrm>
            <a:off x="3066170" y="648395"/>
            <a:ext cx="2662518" cy="369332"/>
          </a:xfrm>
          <a:prstGeom prst="rect">
            <a:avLst/>
          </a:prstGeom>
          <a:noFill/>
        </p:spPr>
        <p:txBody>
          <a:bodyPr wrap="square" rtlCol="0">
            <a:spAutoFit/>
          </a:bodyPr>
          <a:lstStyle/>
          <a:p>
            <a:r>
              <a:rPr lang="en-PH" sz="1800" b="1" dirty="0">
                <a:solidFill>
                  <a:schemeClr val="accent1"/>
                </a:solidFill>
                <a:effectLst>
                  <a:outerShdw blurRad="38100" dist="38100" dir="2700000" algn="tl">
                    <a:srgbClr val="000000">
                      <a:alpha val="43137"/>
                    </a:srgbClr>
                  </a:outerShdw>
                </a:effectLst>
                <a:highlight>
                  <a:srgbClr val="FFFF00"/>
                </a:highlight>
                <a:latin typeface="Bookman Old Style" panose="02050604050505020204" pitchFamily="18" charset="0"/>
              </a:rPr>
              <a:t>TURNING KNIFE</a:t>
            </a:r>
          </a:p>
        </p:txBody>
      </p:sp>
      <p:pic>
        <p:nvPicPr>
          <p:cNvPr id="9" name="Picture 8">
            <a:extLst>
              <a:ext uri="{FF2B5EF4-FFF2-40B4-BE49-F238E27FC236}">
                <a16:creationId xmlns:a16="http://schemas.microsoft.com/office/drawing/2014/main" id="{39DF8A65-0389-4B99-8306-BD89EC92A5A7}"/>
              </a:ext>
            </a:extLst>
          </p:cNvPr>
          <p:cNvPicPr>
            <a:picLocks noChangeAspect="1"/>
          </p:cNvPicPr>
          <p:nvPr/>
        </p:nvPicPr>
        <p:blipFill>
          <a:blip r:embed="rId6"/>
          <a:stretch>
            <a:fillRect/>
          </a:stretch>
        </p:blipFill>
        <p:spPr>
          <a:xfrm>
            <a:off x="5744128" y="713410"/>
            <a:ext cx="2646835" cy="1411225"/>
          </a:xfrm>
          <a:prstGeom prst="rect">
            <a:avLst/>
          </a:prstGeom>
        </p:spPr>
      </p:pic>
      <p:sp>
        <p:nvSpPr>
          <p:cNvPr id="14" name="TextBox 13">
            <a:extLst>
              <a:ext uri="{FF2B5EF4-FFF2-40B4-BE49-F238E27FC236}">
                <a16:creationId xmlns:a16="http://schemas.microsoft.com/office/drawing/2014/main" id="{41DD0EB3-8291-4E44-8AB3-541110498A6C}"/>
              </a:ext>
            </a:extLst>
          </p:cNvPr>
          <p:cNvSpPr txBox="1"/>
          <p:nvPr/>
        </p:nvSpPr>
        <p:spPr>
          <a:xfrm>
            <a:off x="5665922" y="648395"/>
            <a:ext cx="2662518" cy="369332"/>
          </a:xfrm>
          <a:prstGeom prst="rect">
            <a:avLst/>
          </a:prstGeom>
          <a:noFill/>
        </p:spPr>
        <p:txBody>
          <a:bodyPr wrap="square" rtlCol="0">
            <a:spAutoFit/>
          </a:bodyPr>
          <a:lstStyle/>
          <a:p>
            <a:r>
              <a:rPr lang="en-PH" sz="1800" b="1" dirty="0">
                <a:solidFill>
                  <a:schemeClr val="accent1"/>
                </a:solidFill>
                <a:effectLst>
                  <a:outerShdw blurRad="38100" dist="38100" dir="2700000" algn="tl">
                    <a:srgbClr val="000000">
                      <a:alpha val="43137"/>
                    </a:srgbClr>
                  </a:outerShdw>
                </a:effectLst>
                <a:highlight>
                  <a:srgbClr val="FFFF00"/>
                </a:highlight>
                <a:latin typeface="Bookman Old Style" panose="02050604050505020204" pitchFamily="18" charset="0"/>
              </a:rPr>
              <a:t>PARING KNIFE</a:t>
            </a:r>
          </a:p>
        </p:txBody>
      </p:sp>
      <p:pic>
        <p:nvPicPr>
          <p:cNvPr id="10" name="Picture 9">
            <a:extLst>
              <a:ext uri="{FF2B5EF4-FFF2-40B4-BE49-F238E27FC236}">
                <a16:creationId xmlns:a16="http://schemas.microsoft.com/office/drawing/2014/main" id="{C6CA3890-0CDC-4123-B834-0E253ACEA034}"/>
              </a:ext>
            </a:extLst>
          </p:cNvPr>
          <p:cNvPicPr>
            <a:picLocks noChangeAspect="1"/>
          </p:cNvPicPr>
          <p:nvPr/>
        </p:nvPicPr>
        <p:blipFill>
          <a:blip r:embed="rId7"/>
          <a:stretch>
            <a:fillRect/>
          </a:stretch>
        </p:blipFill>
        <p:spPr>
          <a:xfrm rot="10800000">
            <a:off x="497541" y="2124634"/>
            <a:ext cx="2631392" cy="1399539"/>
          </a:xfrm>
          <a:prstGeom prst="rect">
            <a:avLst/>
          </a:prstGeom>
        </p:spPr>
      </p:pic>
      <p:sp>
        <p:nvSpPr>
          <p:cNvPr id="16" name="TextBox 15">
            <a:extLst>
              <a:ext uri="{FF2B5EF4-FFF2-40B4-BE49-F238E27FC236}">
                <a16:creationId xmlns:a16="http://schemas.microsoft.com/office/drawing/2014/main" id="{65CDA89E-4C71-4FE7-97B6-942ED655EC32}"/>
              </a:ext>
            </a:extLst>
          </p:cNvPr>
          <p:cNvSpPr txBox="1"/>
          <p:nvPr/>
        </p:nvSpPr>
        <p:spPr>
          <a:xfrm>
            <a:off x="395807" y="2060336"/>
            <a:ext cx="2733125" cy="646331"/>
          </a:xfrm>
          <a:prstGeom prst="rect">
            <a:avLst/>
          </a:prstGeom>
          <a:noFill/>
        </p:spPr>
        <p:txBody>
          <a:bodyPr wrap="square" rtlCol="0">
            <a:spAutoFit/>
          </a:bodyPr>
          <a:lstStyle/>
          <a:p>
            <a:r>
              <a:rPr lang="en-PH" sz="1800" b="1" dirty="0">
                <a:solidFill>
                  <a:schemeClr val="accent1"/>
                </a:solidFill>
                <a:effectLst>
                  <a:outerShdw blurRad="38100" dist="38100" dir="2700000" algn="tl">
                    <a:srgbClr val="000000">
                      <a:alpha val="43137"/>
                    </a:srgbClr>
                  </a:outerShdw>
                </a:effectLst>
                <a:highlight>
                  <a:srgbClr val="FFFF00"/>
                </a:highlight>
                <a:latin typeface="Bookman Old Style" panose="02050604050505020204" pitchFamily="18" charset="0"/>
              </a:rPr>
              <a:t>CHANNEL KNIFE &amp; ZESTER</a:t>
            </a:r>
          </a:p>
        </p:txBody>
      </p:sp>
      <p:pic>
        <p:nvPicPr>
          <p:cNvPr id="11" name="Picture 10">
            <a:extLst>
              <a:ext uri="{FF2B5EF4-FFF2-40B4-BE49-F238E27FC236}">
                <a16:creationId xmlns:a16="http://schemas.microsoft.com/office/drawing/2014/main" id="{79A6B4C9-2D64-44C2-AFA7-2F54F8BC15B2}"/>
              </a:ext>
            </a:extLst>
          </p:cNvPr>
          <p:cNvPicPr>
            <a:picLocks noChangeAspect="1"/>
          </p:cNvPicPr>
          <p:nvPr/>
        </p:nvPicPr>
        <p:blipFill>
          <a:blip r:embed="rId8"/>
          <a:stretch>
            <a:fillRect/>
          </a:stretch>
        </p:blipFill>
        <p:spPr>
          <a:xfrm>
            <a:off x="5744127" y="2124635"/>
            <a:ext cx="2646835" cy="1399540"/>
          </a:xfrm>
          <a:prstGeom prst="rect">
            <a:avLst/>
          </a:prstGeom>
        </p:spPr>
      </p:pic>
      <p:sp>
        <p:nvSpPr>
          <p:cNvPr id="18" name="TextBox 17">
            <a:extLst>
              <a:ext uri="{FF2B5EF4-FFF2-40B4-BE49-F238E27FC236}">
                <a16:creationId xmlns:a16="http://schemas.microsoft.com/office/drawing/2014/main" id="{EA366D6E-93F9-4455-84E1-54BB5099CCAB}"/>
              </a:ext>
            </a:extLst>
          </p:cNvPr>
          <p:cNvSpPr txBox="1"/>
          <p:nvPr/>
        </p:nvSpPr>
        <p:spPr>
          <a:xfrm>
            <a:off x="5657839" y="2086284"/>
            <a:ext cx="2662518" cy="369332"/>
          </a:xfrm>
          <a:prstGeom prst="rect">
            <a:avLst/>
          </a:prstGeom>
          <a:noFill/>
        </p:spPr>
        <p:txBody>
          <a:bodyPr wrap="square" rtlCol="0">
            <a:spAutoFit/>
          </a:bodyPr>
          <a:lstStyle/>
          <a:p>
            <a:r>
              <a:rPr lang="en-PH" sz="1800" b="1" dirty="0">
                <a:solidFill>
                  <a:schemeClr val="accent1"/>
                </a:solidFill>
                <a:effectLst>
                  <a:outerShdw blurRad="38100" dist="38100" dir="2700000" algn="tl">
                    <a:srgbClr val="000000">
                      <a:alpha val="43137"/>
                    </a:srgbClr>
                  </a:outerShdw>
                </a:effectLst>
                <a:highlight>
                  <a:srgbClr val="FFFF00"/>
                </a:highlight>
                <a:latin typeface="Bookman Old Style" panose="02050604050505020204" pitchFamily="18" charset="0"/>
              </a:rPr>
              <a:t>MELON BALLER</a:t>
            </a:r>
          </a:p>
        </p:txBody>
      </p:sp>
      <p:pic>
        <p:nvPicPr>
          <p:cNvPr id="13" name="Picture 12">
            <a:extLst>
              <a:ext uri="{FF2B5EF4-FFF2-40B4-BE49-F238E27FC236}">
                <a16:creationId xmlns:a16="http://schemas.microsoft.com/office/drawing/2014/main" id="{A65744E6-DC4D-49BF-A966-8A1A367A4826}"/>
              </a:ext>
            </a:extLst>
          </p:cNvPr>
          <p:cNvPicPr>
            <a:picLocks noChangeAspect="1"/>
          </p:cNvPicPr>
          <p:nvPr/>
        </p:nvPicPr>
        <p:blipFill>
          <a:blip r:embed="rId9"/>
          <a:stretch>
            <a:fillRect/>
          </a:stretch>
        </p:blipFill>
        <p:spPr>
          <a:xfrm>
            <a:off x="3128932" y="3524173"/>
            <a:ext cx="2662518" cy="1384003"/>
          </a:xfrm>
          <a:prstGeom prst="rect">
            <a:avLst/>
          </a:prstGeom>
        </p:spPr>
      </p:pic>
      <p:sp>
        <p:nvSpPr>
          <p:cNvPr id="20" name="TextBox 19">
            <a:extLst>
              <a:ext uri="{FF2B5EF4-FFF2-40B4-BE49-F238E27FC236}">
                <a16:creationId xmlns:a16="http://schemas.microsoft.com/office/drawing/2014/main" id="{A509E357-F2DD-46C4-AFF9-7F3A66641B90}"/>
              </a:ext>
            </a:extLst>
          </p:cNvPr>
          <p:cNvSpPr txBox="1"/>
          <p:nvPr/>
        </p:nvSpPr>
        <p:spPr>
          <a:xfrm>
            <a:off x="3038465" y="3470288"/>
            <a:ext cx="2662518" cy="369332"/>
          </a:xfrm>
          <a:prstGeom prst="rect">
            <a:avLst/>
          </a:prstGeom>
          <a:noFill/>
        </p:spPr>
        <p:txBody>
          <a:bodyPr wrap="square" rtlCol="0">
            <a:spAutoFit/>
          </a:bodyPr>
          <a:lstStyle/>
          <a:p>
            <a:r>
              <a:rPr lang="en-PH" sz="1800" b="1" dirty="0">
                <a:solidFill>
                  <a:schemeClr val="accent1"/>
                </a:solidFill>
                <a:effectLst>
                  <a:outerShdw blurRad="38100" dist="38100" dir="2700000" algn="tl">
                    <a:srgbClr val="000000">
                      <a:alpha val="43137"/>
                    </a:srgbClr>
                  </a:outerShdw>
                </a:effectLst>
                <a:highlight>
                  <a:srgbClr val="FFFF00"/>
                </a:highlight>
                <a:latin typeface="Bookman Old Style" panose="02050604050505020204" pitchFamily="18" charset="0"/>
              </a:rPr>
              <a:t>EGG SLICER</a:t>
            </a:r>
          </a:p>
        </p:txBody>
      </p:sp>
      <p:pic>
        <p:nvPicPr>
          <p:cNvPr id="15" name="Picture 14">
            <a:extLst>
              <a:ext uri="{FF2B5EF4-FFF2-40B4-BE49-F238E27FC236}">
                <a16:creationId xmlns:a16="http://schemas.microsoft.com/office/drawing/2014/main" id="{B2A2FFC4-99C4-4755-B6B4-E8D9B81F5519}"/>
              </a:ext>
            </a:extLst>
          </p:cNvPr>
          <p:cNvPicPr>
            <a:picLocks noChangeAspect="1"/>
          </p:cNvPicPr>
          <p:nvPr/>
        </p:nvPicPr>
        <p:blipFill>
          <a:blip r:embed="rId10"/>
          <a:stretch>
            <a:fillRect/>
          </a:stretch>
        </p:blipFill>
        <p:spPr>
          <a:xfrm>
            <a:off x="5760325" y="3524172"/>
            <a:ext cx="2630638" cy="1384003"/>
          </a:xfrm>
          <a:prstGeom prst="rect">
            <a:avLst/>
          </a:prstGeom>
        </p:spPr>
      </p:pic>
      <p:sp>
        <p:nvSpPr>
          <p:cNvPr id="22" name="TextBox 21">
            <a:extLst>
              <a:ext uri="{FF2B5EF4-FFF2-40B4-BE49-F238E27FC236}">
                <a16:creationId xmlns:a16="http://schemas.microsoft.com/office/drawing/2014/main" id="{3D96A27F-2FC3-47D7-80BC-026DE41C72DE}"/>
              </a:ext>
            </a:extLst>
          </p:cNvPr>
          <p:cNvSpPr txBox="1"/>
          <p:nvPr/>
        </p:nvSpPr>
        <p:spPr>
          <a:xfrm>
            <a:off x="5665922" y="3470287"/>
            <a:ext cx="2662518" cy="369332"/>
          </a:xfrm>
          <a:prstGeom prst="rect">
            <a:avLst/>
          </a:prstGeom>
          <a:noFill/>
        </p:spPr>
        <p:txBody>
          <a:bodyPr wrap="square" rtlCol="0">
            <a:spAutoFit/>
          </a:bodyPr>
          <a:lstStyle/>
          <a:p>
            <a:r>
              <a:rPr lang="en-PH" sz="1800" b="1" dirty="0">
                <a:solidFill>
                  <a:schemeClr val="accent1"/>
                </a:solidFill>
                <a:effectLst>
                  <a:outerShdw blurRad="38100" dist="38100" dir="2700000" algn="tl">
                    <a:srgbClr val="000000">
                      <a:alpha val="43137"/>
                    </a:srgbClr>
                  </a:outerShdw>
                </a:effectLst>
                <a:highlight>
                  <a:srgbClr val="FFFF00"/>
                </a:highlight>
                <a:latin typeface="Bookman Old Style" panose="02050604050505020204" pitchFamily="18" charset="0"/>
              </a:rPr>
              <a:t>CANAPES CUTTER</a:t>
            </a:r>
          </a:p>
        </p:txBody>
      </p:sp>
      <p:sp>
        <p:nvSpPr>
          <p:cNvPr id="23" name="TextBox 22">
            <a:extLst>
              <a:ext uri="{FF2B5EF4-FFF2-40B4-BE49-F238E27FC236}">
                <a16:creationId xmlns:a16="http://schemas.microsoft.com/office/drawing/2014/main" id="{9A400798-A9A7-461A-8658-F36B03EC6546}"/>
              </a:ext>
            </a:extLst>
          </p:cNvPr>
          <p:cNvSpPr txBox="1"/>
          <p:nvPr/>
        </p:nvSpPr>
        <p:spPr>
          <a:xfrm>
            <a:off x="3060037" y="2120646"/>
            <a:ext cx="2662518" cy="369332"/>
          </a:xfrm>
          <a:prstGeom prst="rect">
            <a:avLst/>
          </a:prstGeom>
          <a:noFill/>
        </p:spPr>
        <p:txBody>
          <a:bodyPr wrap="square" rtlCol="0">
            <a:spAutoFit/>
          </a:bodyPr>
          <a:lstStyle/>
          <a:p>
            <a:r>
              <a:rPr lang="en-PH" sz="1800" b="1" dirty="0">
                <a:solidFill>
                  <a:schemeClr val="accent1"/>
                </a:solidFill>
                <a:effectLst>
                  <a:outerShdw blurRad="38100" dist="38100" dir="2700000" algn="tl">
                    <a:srgbClr val="000000">
                      <a:alpha val="43137"/>
                    </a:srgbClr>
                  </a:outerShdw>
                </a:effectLst>
                <a:highlight>
                  <a:srgbClr val="FFFF00"/>
                </a:highlight>
                <a:latin typeface="Bookman Old Style" panose="02050604050505020204" pitchFamily="18" charset="0"/>
              </a:rPr>
              <a:t>WAFFLE CUTTER</a:t>
            </a:r>
          </a:p>
        </p:txBody>
      </p:sp>
      <p:sp>
        <p:nvSpPr>
          <p:cNvPr id="24" name="TextBox 23">
            <a:extLst>
              <a:ext uri="{FF2B5EF4-FFF2-40B4-BE49-F238E27FC236}">
                <a16:creationId xmlns:a16="http://schemas.microsoft.com/office/drawing/2014/main" id="{19E1E089-2E80-493F-9931-F8F7B1FD810E}"/>
              </a:ext>
            </a:extLst>
          </p:cNvPr>
          <p:cNvSpPr txBox="1"/>
          <p:nvPr/>
        </p:nvSpPr>
        <p:spPr>
          <a:xfrm>
            <a:off x="424208" y="3497231"/>
            <a:ext cx="2662518" cy="369332"/>
          </a:xfrm>
          <a:prstGeom prst="rect">
            <a:avLst/>
          </a:prstGeom>
          <a:noFill/>
        </p:spPr>
        <p:txBody>
          <a:bodyPr wrap="square" rtlCol="0">
            <a:spAutoFit/>
          </a:bodyPr>
          <a:lstStyle/>
          <a:p>
            <a:r>
              <a:rPr lang="en-PH" sz="1800" b="1" dirty="0">
                <a:solidFill>
                  <a:schemeClr val="accent1"/>
                </a:solidFill>
                <a:effectLst>
                  <a:outerShdw blurRad="38100" dist="38100" dir="2700000" algn="tl">
                    <a:srgbClr val="000000">
                      <a:alpha val="43137"/>
                    </a:srgbClr>
                  </a:outerShdw>
                </a:effectLst>
                <a:highlight>
                  <a:srgbClr val="FFFF00"/>
                </a:highlight>
                <a:latin typeface="Bookman Old Style" panose="02050604050505020204" pitchFamily="18" charset="0"/>
              </a:rPr>
              <a:t>SPIRAL CUTTER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2" name="TextBox 1">
            <a:extLst>
              <a:ext uri="{FF2B5EF4-FFF2-40B4-BE49-F238E27FC236}">
                <a16:creationId xmlns:a16="http://schemas.microsoft.com/office/drawing/2014/main" id="{50CB817E-6732-4DD1-BE80-A403A28F92D0}"/>
              </a:ext>
            </a:extLst>
          </p:cNvPr>
          <p:cNvSpPr txBox="1"/>
          <p:nvPr/>
        </p:nvSpPr>
        <p:spPr>
          <a:xfrm>
            <a:off x="287382" y="0"/>
            <a:ext cx="8138160" cy="1015663"/>
          </a:xfrm>
          <a:prstGeom prst="rect">
            <a:avLst/>
          </a:prstGeom>
          <a:noFill/>
        </p:spPr>
        <p:txBody>
          <a:bodyPr wrap="square" rtlCol="0">
            <a:spAutoFit/>
          </a:bodyPr>
          <a:lstStyle/>
          <a:p>
            <a:pPr algn="ctr"/>
            <a:r>
              <a:rPr lang="en-PH" sz="3600" b="1" dirty="0">
                <a:solidFill>
                  <a:schemeClr val="accent1"/>
                </a:solidFill>
                <a:effectLst>
                  <a:outerShdw blurRad="38100" dist="38100" dir="2700000" algn="tl">
                    <a:srgbClr val="000000">
                      <a:alpha val="43137"/>
                    </a:srgbClr>
                  </a:outerShdw>
                </a:effectLst>
                <a:latin typeface="Bookman Old Style" panose="02050604050505020204" pitchFamily="18" charset="0"/>
              </a:rPr>
              <a:t>LARDER EQUEPMENT</a:t>
            </a:r>
          </a:p>
          <a:p>
            <a:pPr algn="ctr"/>
            <a:r>
              <a:rPr lang="en-PH" sz="2400" dirty="0">
                <a:effectLst>
                  <a:outerShdw blurRad="38100" dist="38100" dir="2700000" algn="tl">
                    <a:srgbClr val="000000">
                      <a:alpha val="43137"/>
                    </a:srgbClr>
                  </a:outerShdw>
                </a:effectLst>
                <a:latin typeface="Bookman Old Style" panose="02050604050505020204" pitchFamily="18" charset="0"/>
              </a:rPr>
              <a:t>Large or heavy duty equipment</a:t>
            </a:r>
          </a:p>
        </p:txBody>
      </p:sp>
      <p:sp>
        <p:nvSpPr>
          <p:cNvPr id="3" name="TextBox 2">
            <a:extLst>
              <a:ext uri="{FF2B5EF4-FFF2-40B4-BE49-F238E27FC236}">
                <a16:creationId xmlns:a16="http://schemas.microsoft.com/office/drawing/2014/main" id="{53B0037E-38F6-4B28-BDDF-C848DC35985F}"/>
              </a:ext>
            </a:extLst>
          </p:cNvPr>
          <p:cNvSpPr txBox="1"/>
          <p:nvPr/>
        </p:nvSpPr>
        <p:spPr>
          <a:xfrm>
            <a:off x="1038496" y="1015663"/>
            <a:ext cx="6635931" cy="4093428"/>
          </a:xfrm>
          <a:prstGeom prst="rect">
            <a:avLst/>
          </a:prstGeom>
          <a:noFill/>
        </p:spPr>
        <p:txBody>
          <a:bodyPr wrap="square" rtlCol="0">
            <a:spAutoFit/>
          </a:bodyPr>
          <a:lstStyle/>
          <a:p>
            <a:pPr marL="342900" indent="-342900">
              <a:buFont typeface="+mj-lt"/>
              <a:buAutoNum type="arabicPeriod"/>
            </a:pPr>
            <a:r>
              <a:rPr lang="en-PH" sz="2600" dirty="0">
                <a:latin typeface="Bookman Old Style" panose="02050604050505020204" pitchFamily="18" charset="0"/>
              </a:rPr>
              <a:t>Buffalo Chopper or Bowl chopper</a:t>
            </a:r>
          </a:p>
          <a:p>
            <a:pPr marL="342900" indent="-342900">
              <a:buFont typeface="+mj-lt"/>
              <a:buAutoNum type="arabicPeriod"/>
            </a:pPr>
            <a:r>
              <a:rPr lang="en-PH" sz="2600" dirty="0">
                <a:latin typeface="Bookman Old Style" panose="02050604050505020204" pitchFamily="18" charset="0"/>
              </a:rPr>
              <a:t>Bone saw machine</a:t>
            </a:r>
          </a:p>
          <a:p>
            <a:pPr marL="342900" indent="-342900">
              <a:buFont typeface="+mj-lt"/>
              <a:buAutoNum type="arabicPeriod"/>
            </a:pPr>
            <a:r>
              <a:rPr lang="en-PH" sz="2600" dirty="0">
                <a:latin typeface="Bookman Old Style" panose="02050604050505020204" pitchFamily="18" charset="0"/>
              </a:rPr>
              <a:t>Vegetable processor</a:t>
            </a:r>
          </a:p>
          <a:p>
            <a:pPr marL="342900" indent="-342900">
              <a:buFont typeface="+mj-lt"/>
              <a:buAutoNum type="arabicPeriod"/>
            </a:pPr>
            <a:r>
              <a:rPr lang="en-PH" sz="2600" dirty="0">
                <a:latin typeface="Bookman Old Style" panose="02050604050505020204" pitchFamily="18" charset="0"/>
              </a:rPr>
              <a:t>Vacuum packing machines</a:t>
            </a:r>
          </a:p>
          <a:p>
            <a:pPr marL="342900" indent="-342900">
              <a:buFont typeface="+mj-lt"/>
              <a:buAutoNum type="arabicPeriod"/>
            </a:pPr>
            <a:r>
              <a:rPr lang="en-PH" sz="2600" dirty="0">
                <a:latin typeface="Bookman Old Style" panose="02050604050505020204" pitchFamily="18" charset="0"/>
              </a:rPr>
              <a:t>Refrigerator</a:t>
            </a:r>
          </a:p>
          <a:p>
            <a:pPr marL="342900" indent="-342900">
              <a:buFont typeface="+mj-lt"/>
              <a:buAutoNum type="arabicPeriod"/>
            </a:pPr>
            <a:r>
              <a:rPr lang="en-PH" sz="2600" dirty="0">
                <a:latin typeface="Bookman Old Style" panose="02050604050505020204" pitchFamily="18" charset="0"/>
              </a:rPr>
              <a:t>Steel work tables</a:t>
            </a:r>
          </a:p>
          <a:p>
            <a:pPr marL="342900" indent="-342900">
              <a:buFont typeface="+mj-lt"/>
              <a:buAutoNum type="arabicPeriod"/>
            </a:pPr>
            <a:r>
              <a:rPr lang="en-PH" sz="2600" dirty="0">
                <a:latin typeface="Bookman Old Style" panose="02050604050505020204" pitchFamily="18" charset="0"/>
              </a:rPr>
              <a:t>Salamander</a:t>
            </a:r>
          </a:p>
          <a:p>
            <a:pPr marL="342900" indent="-342900">
              <a:buFont typeface="+mj-lt"/>
              <a:buAutoNum type="arabicPeriod"/>
            </a:pPr>
            <a:r>
              <a:rPr lang="en-PH" sz="2600" dirty="0">
                <a:latin typeface="Bookman Old Style" panose="02050604050505020204" pitchFamily="18" charset="0"/>
              </a:rPr>
              <a:t>Fish kettle</a:t>
            </a:r>
          </a:p>
          <a:p>
            <a:pPr marL="342900" indent="-342900">
              <a:buFont typeface="+mj-lt"/>
              <a:buAutoNum type="arabicPeriod"/>
            </a:pPr>
            <a:r>
              <a:rPr lang="en-PH" sz="2600" dirty="0">
                <a:latin typeface="Bookman Old Style" panose="02050604050505020204" pitchFamily="18" charset="0"/>
              </a:rPr>
              <a:t>Hanging rail system </a:t>
            </a:r>
          </a:p>
          <a:p>
            <a:pPr marL="342900" indent="-342900">
              <a:buFont typeface="+mj-lt"/>
              <a:buAutoNum type="arabicPeriod"/>
            </a:pPr>
            <a:r>
              <a:rPr lang="en-PH" sz="2600" dirty="0">
                <a:latin typeface="Bookman Old Style" panose="02050604050505020204" pitchFamily="18" charset="0"/>
              </a:rPr>
              <a:t>Smoking machines</a:t>
            </a:r>
          </a:p>
        </p:txBody>
      </p:sp>
    </p:spTree>
    <p:extLst>
      <p:ext uri="{BB962C8B-B14F-4D97-AF65-F5344CB8AC3E}">
        <p14:creationId xmlns:p14="http://schemas.microsoft.com/office/powerpoint/2010/main" val="636811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944175" y="3781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4400" b="1" dirty="0">
                <a:solidFill>
                  <a:schemeClr val="accent1"/>
                </a:solidFill>
                <a:effectLst>
                  <a:outerShdw blurRad="38100" dist="38100" dir="2700000" algn="tl">
                    <a:srgbClr val="000000">
                      <a:alpha val="43137"/>
                    </a:srgbClr>
                  </a:outerShdw>
                </a:effectLst>
                <a:latin typeface="Bookman Old Style" panose="02050604050505020204" pitchFamily="18" charset="0"/>
              </a:rPr>
              <a:t>A GARDE MANGER</a:t>
            </a:r>
            <a:endParaRPr sz="4400" b="1" dirty="0">
              <a:solidFill>
                <a:schemeClr val="accent1"/>
              </a:solidFill>
              <a:effectLst>
                <a:outerShdw blurRad="38100" dist="38100" dir="2700000" algn="tl">
                  <a:srgbClr val="000000">
                    <a:alpha val="43137"/>
                  </a:srgbClr>
                </a:outerShdw>
              </a:effectLst>
              <a:latin typeface="Bookman Old Style" panose="02050604050505020204" pitchFamily="18" charset="0"/>
            </a:endParaRPr>
          </a:p>
        </p:txBody>
      </p:sp>
      <p:sp>
        <p:nvSpPr>
          <p:cNvPr id="388" name="Google Shape;388;p36"/>
          <p:cNvSpPr/>
          <p:nvPr/>
        </p:nvSpPr>
        <p:spPr>
          <a:xfrm>
            <a:off x="8742407" y="2285351"/>
            <a:ext cx="45525" cy="133925"/>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89" name="Google Shape;389;p36"/>
          <p:cNvSpPr/>
          <p:nvPr/>
        </p:nvSpPr>
        <p:spPr>
          <a:xfrm rot="-10042340">
            <a:off x="8555839" y="2175696"/>
            <a:ext cx="45501" cy="87107"/>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90" name="Google Shape;390;p36"/>
          <p:cNvSpPr/>
          <p:nvPr/>
        </p:nvSpPr>
        <p:spPr>
          <a:xfrm rot="-10042082">
            <a:off x="8619583" y="2389312"/>
            <a:ext cx="18923" cy="87120"/>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91" name="Google Shape;391;p36"/>
          <p:cNvSpPr/>
          <p:nvPr/>
        </p:nvSpPr>
        <p:spPr>
          <a:xfrm rot="330997">
            <a:off x="8624844" y="2067444"/>
            <a:ext cx="8429" cy="37766"/>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92" name="Google Shape;392;p36"/>
          <p:cNvSpPr/>
          <p:nvPr/>
        </p:nvSpPr>
        <p:spPr>
          <a:xfrm rot="-10042030">
            <a:off x="8686121" y="2200369"/>
            <a:ext cx="8430" cy="37768"/>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93" name="Google Shape;393;p36"/>
          <p:cNvSpPr/>
          <p:nvPr/>
        </p:nvSpPr>
        <p:spPr>
          <a:xfrm rot="-352922">
            <a:off x="8755703" y="2067862"/>
            <a:ext cx="18924" cy="87122"/>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pic>
        <p:nvPicPr>
          <p:cNvPr id="394" name="Google Shape;394;p36"/>
          <p:cNvPicPr preferRelativeResize="0"/>
          <p:nvPr/>
        </p:nvPicPr>
        <p:blipFill>
          <a:blip r:embed="rId3">
            <a:alphaModFix/>
          </a:blip>
          <a:stretch>
            <a:fillRect/>
          </a:stretch>
        </p:blipFill>
        <p:spPr>
          <a:xfrm rot="1751367">
            <a:off x="7856426" y="4018205"/>
            <a:ext cx="1148699" cy="1064499"/>
          </a:xfrm>
          <a:prstGeom prst="rect">
            <a:avLst/>
          </a:prstGeom>
          <a:noFill/>
          <a:ln>
            <a:noFill/>
          </a:ln>
        </p:spPr>
      </p:pic>
      <p:sp>
        <p:nvSpPr>
          <p:cNvPr id="14" name="Subtitle 22">
            <a:extLst>
              <a:ext uri="{FF2B5EF4-FFF2-40B4-BE49-F238E27FC236}">
                <a16:creationId xmlns:a16="http://schemas.microsoft.com/office/drawing/2014/main" id="{369AD6E1-EC6F-49EA-BE0B-7260890F200E}"/>
              </a:ext>
            </a:extLst>
          </p:cNvPr>
          <p:cNvSpPr txBox="1">
            <a:spLocks/>
          </p:cNvSpPr>
          <p:nvPr/>
        </p:nvSpPr>
        <p:spPr>
          <a:xfrm>
            <a:off x="561621" y="1123119"/>
            <a:ext cx="7896485" cy="63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dirty="0">
                <a:latin typeface="Baskerville Old Face" panose="02020602080505020303" pitchFamily="18" charset="0"/>
              </a:rPr>
              <a:t>	</a:t>
            </a:r>
            <a:r>
              <a:rPr lang="en-US" sz="3200" dirty="0">
                <a:latin typeface="Bookman Old Style" panose="02050604050505020204" pitchFamily="18" charset="0"/>
              </a:rPr>
              <a:t>French for “keeper of the food” is a cool, well-ventilated area where cold dishes such as salads, hors d’oeuvres, appetizers, </a:t>
            </a:r>
            <a:r>
              <a:rPr lang="en-US" sz="3200" dirty="0">
                <a:solidFill>
                  <a:srgbClr val="242424"/>
                </a:solidFill>
                <a:latin typeface="Bookman Old Style" panose="02050604050505020204" pitchFamily="18" charset="0"/>
              </a:rPr>
              <a:t>canapés, pâtés, terrines, are prepared and other foods are stored under refrigeration</a:t>
            </a:r>
            <a:endParaRPr lang="en-PH" sz="3300" dirty="0">
              <a:latin typeface="Bookman Old Style" panose="02050604050505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2" name="TextBox 1">
            <a:extLst>
              <a:ext uri="{FF2B5EF4-FFF2-40B4-BE49-F238E27FC236}">
                <a16:creationId xmlns:a16="http://schemas.microsoft.com/office/drawing/2014/main" id="{50CB817E-6732-4DD1-BE80-A403A28F92D0}"/>
              </a:ext>
            </a:extLst>
          </p:cNvPr>
          <p:cNvSpPr txBox="1"/>
          <p:nvPr/>
        </p:nvSpPr>
        <p:spPr>
          <a:xfrm>
            <a:off x="287382" y="0"/>
            <a:ext cx="8138160" cy="1015663"/>
          </a:xfrm>
          <a:prstGeom prst="rect">
            <a:avLst/>
          </a:prstGeom>
          <a:noFill/>
        </p:spPr>
        <p:txBody>
          <a:bodyPr wrap="square" rtlCol="0">
            <a:spAutoFit/>
          </a:bodyPr>
          <a:lstStyle/>
          <a:p>
            <a:pPr algn="ctr"/>
            <a:r>
              <a:rPr lang="en-PH" sz="3600" b="1" dirty="0">
                <a:solidFill>
                  <a:schemeClr val="accent1"/>
                </a:solidFill>
                <a:effectLst>
                  <a:outerShdw blurRad="38100" dist="38100" dir="2700000" algn="tl">
                    <a:srgbClr val="000000">
                      <a:alpha val="43137"/>
                    </a:srgbClr>
                  </a:outerShdw>
                </a:effectLst>
                <a:latin typeface="Bookman Old Style" panose="02050604050505020204" pitchFamily="18" charset="0"/>
              </a:rPr>
              <a:t>LARDER EQUEPMENT</a:t>
            </a:r>
          </a:p>
          <a:p>
            <a:pPr algn="ctr"/>
            <a:r>
              <a:rPr lang="en-PH" sz="2400" dirty="0">
                <a:effectLst>
                  <a:outerShdw blurRad="38100" dist="38100" dir="2700000" algn="tl">
                    <a:srgbClr val="000000">
                      <a:alpha val="43137"/>
                    </a:srgbClr>
                  </a:outerShdw>
                </a:effectLst>
                <a:latin typeface="Bookman Old Style" panose="02050604050505020204" pitchFamily="18" charset="0"/>
              </a:rPr>
              <a:t>Large or heavy duty equipment</a:t>
            </a:r>
          </a:p>
        </p:txBody>
      </p:sp>
      <p:sp>
        <p:nvSpPr>
          <p:cNvPr id="3" name="TextBox 2">
            <a:extLst>
              <a:ext uri="{FF2B5EF4-FFF2-40B4-BE49-F238E27FC236}">
                <a16:creationId xmlns:a16="http://schemas.microsoft.com/office/drawing/2014/main" id="{53B0037E-38F6-4B28-BDDF-C848DC35985F}"/>
              </a:ext>
            </a:extLst>
          </p:cNvPr>
          <p:cNvSpPr txBox="1"/>
          <p:nvPr/>
        </p:nvSpPr>
        <p:spPr>
          <a:xfrm>
            <a:off x="1038496" y="1015663"/>
            <a:ext cx="6635931" cy="3693319"/>
          </a:xfrm>
          <a:prstGeom prst="rect">
            <a:avLst/>
          </a:prstGeom>
          <a:noFill/>
        </p:spPr>
        <p:txBody>
          <a:bodyPr wrap="square" rtlCol="0">
            <a:spAutoFit/>
          </a:bodyPr>
          <a:lstStyle/>
          <a:p>
            <a:pPr marL="342900" indent="-342900">
              <a:buFont typeface="+mj-lt"/>
              <a:buAutoNum type="arabicPeriod"/>
            </a:pPr>
            <a:r>
              <a:rPr lang="en-PH" sz="2600" dirty="0">
                <a:latin typeface="Bookman Old Style" panose="02050604050505020204" pitchFamily="18" charset="0"/>
              </a:rPr>
              <a:t>Mincing machine</a:t>
            </a:r>
          </a:p>
          <a:p>
            <a:pPr marL="342900" indent="-342900">
              <a:buFont typeface="+mj-lt"/>
              <a:buAutoNum type="arabicPeriod"/>
            </a:pPr>
            <a:r>
              <a:rPr lang="en-PH" sz="2600" dirty="0">
                <a:latin typeface="Bookman Old Style" panose="02050604050505020204" pitchFamily="18" charset="0"/>
              </a:rPr>
              <a:t>Gravity slicer or meat slicer</a:t>
            </a:r>
          </a:p>
          <a:p>
            <a:pPr marL="342900" indent="-342900">
              <a:buFont typeface="+mj-lt"/>
              <a:buAutoNum type="arabicPeriod"/>
            </a:pPr>
            <a:r>
              <a:rPr lang="en-PH" sz="2600" dirty="0">
                <a:latin typeface="Bookman Old Style" panose="02050604050505020204" pitchFamily="18" charset="0"/>
              </a:rPr>
              <a:t>Dough mixer</a:t>
            </a:r>
          </a:p>
          <a:p>
            <a:pPr marL="342900" indent="-342900">
              <a:buFont typeface="+mj-lt"/>
              <a:buAutoNum type="arabicPeriod"/>
            </a:pPr>
            <a:r>
              <a:rPr lang="en-PH" sz="2600" dirty="0">
                <a:latin typeface="Bookman Old Style" panose="02050604050505020204" pitchFamily="18" charset="0"/>
              </a:rPr>
              <a:t>Sandwich counter</a:t>
            </a:r>
          </a:p>
          <a:p>
            <a:pPr marL="342900" indent="-342900">
              <a:buFont typeface="+mj-lt"/>
              <a:buAutoNum type="arabicPeriod"/>
            </a:pPr>
            <a:r>
              <a:rPr lang="en-PH" sz="2600" dirty="0">
                <a:latin typeface="Bookman Old Style" panose="02050604050505020204" pitchFamily="18" charset="0"/>
              </a:rPr>
              <a:t>Sausage stuffer</a:t>
            </a:r>
          </a:p>
          <a:p>
            <a:pPr marL="342900" indent="-342900">
              <a:buFont typeface="+mj-lt"/>
              <a:buAutoNum type="arabicPeriod"/>
            </a:pPr>
            <a:r>
              <a:rPr lang="en-PH" sz="2600" dirty="0">
                <a:latin typeface="Bookman Old Style" panose="02050604050505020204" pitchFamily="18" charset="0"/>
              </a:rPr>
              <a:t>Grinding machine</a:t>
            </a:r>
          </a:p>
          <a:p>
            <a:pPr marL="342900" indent="-342900">
              <a:buFont typeface="+mj-lt"/>
              <a:buAutoNum type="arabicPeriod"/>
            </a:pPr>
            <a:r>
              <a:rPr lang="en-PH" sz="2600" dirty="0">
                <a:latin typeface="Bookman Old Style" panose="02050604050505020204" pitchFamily="18" charset="0"/>
              </a:rPr>
              <a:t>Weighing scale</a:t>
            </a:r>
          </a:p>
          <a:p>
            <a:pPr marL="342900" indent="-342900">
              <a:buFont typeface="+mj-lt"/>
              <a:buAutoNum type="arabicPeriod"/>
            </a:pPr>
            <a:r>
              <a:rPr lang="en-PH" sz="2600" dirty="0">
                <a:latin typeface="Bookman Old Style" panose="02050604050505020204" pitchFamily="18" charset="0"/>
              </a:rPr>
              <a:t>Butcher’s blocks</a:t>
            </a:r>
          </a:p>
          <a:p>
            <a:pPr marL="342900" indent="-342900">
              <a:buFont typeface="+mj-lt"/>
              <a:buAutoNum type="arabicPeriod"/>
            </a:pPr>
            <a:r>
              <a:rPr lang="en-PH" sz="2600" dirty="0">
                <a:latin typeface="Bookman Old Style" panose="02050604050505020204" pitchFamily="18" charset="0"/>
              </a:rPr>
              <a:t>Steam kettle</a:t>
            </a:r>
          </a:p>
        </p:txBody>
      </p:sp>
    </p:spTree>
    <p:extLst>
      <p:ext uri="{BB962C8B-B14F-4D97-AF65-F5344CB8AC3E}">
        <p14:creationId xmlns:p14="http://schemas.microsoft.com/office/powerpoint/2010/main" val="4265350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2" name="TextBox 1">
            <a:extLst>
              <a:ext uri="{FF2B5EF4-FFF2-40B4-BE49-F238E27FC236}">
                <a16:creationId xmlns:a16="http://schemas.microsoft.com/office/drawing/2014/main" id="{50CB817E-6732-4DD1-BE80-A403A28F92D0}"/>
              </a:ext>
            </a:extLst>
          </p:cNvPr>
          <p:cNvSpPr txBox="1"/>
          <p:nvPr/>
        </p:nvSpPr>
        <p:spPr>
          <a:xfrm>
            <a:off x="287381" y="156755"/>
            <a:ext cx="8138160" cy="584775"/>
          </a:xfrm>
          <a:prstGeom prst="rect">
            <a:avLst/>
          </a:prstGeom>
          <a:noFill/>
        </p:spPr>
        <p:txBody>
          <a:bodyPr wrap="square" rtlCol="0">
            <a:spAutoFit/>
          </a:bodyPr>
          <a:lstStyle/>
          <a:p>
            <a:pPr algn="ctr"/>
            <a:r>
              <a:rPr lang="en-PH" sz="3200" b="1" dirty="0">
                <a:solidFill>
                  <a:schemeClr val="accent1"/>
                </a:solidFill>
                <a:effectLst>
                  <a:outerShdw blurRad="38100" dist="38100" dir="2700000" algn="tl">
                    <a:srgbClr val="000000">
                      <a:alpha val="43137"/>
                    </a:srgbClr>
                  </a:outerShdw>
                </a:effectLst>
                <a:latin typeface="Bookman Old Style" panose="02050604050505020204" pitchFamily="18" charset="0"/>
              </a:rPr>
              <a:t>TOOLS AND SMALL EQUIPMENT</a:t>
            </a:r>
            <a:endParaRPr lang="en-PH" sz="2000" dirty="0">
              <a:effectLst>
                <a:outerShdw blurRad="38100" dist="38100" dir="2700000" algn="tl">
                  <a:srgbClr val="000000">
                    <a:alpha val="43137"/>
                  </a:srgbClr>
                </a:outerShdw>
              </a:effectLst>
              <a:latin typeface="Bookman Old Style" panose="02050604050505020204" pitchFamily="18" charset="0"/>
            </a:endParaRPr>
          </a:p>
        </p:txBody>
      </p:sp>
      <p:sp>
        <p:nvSpPr>
          <p:cNvPr id="3" name="TextBox 2">
            <a:extLst>
              <a:ext uri="{FF2B5EF4-FFF2-40B4-BE49-F238E27FC236}">
                <a16:creationId xmlns:a16="http://schemas.microsoft.com/office/drawing/2014/main" id="{53B0037E-38F6-4B28-BDDF-C848DC35985F}"/>
              </a:ext>
            </a:extLst>
          </p:cNvPr>
          <p:cNvSpPr txBox="1"/>
          <p:nvPr/>
        </p:nvSpPr>
        <p:spPr>
          <a:xfrm>
            <a:off x="718459" y="741530"/>
            <a:ext cx="4343401" cy="4093428"/>
          </a:xfrm>
          <a:prstGeom prst="rect">
            <a:avLst/>
          </a:prstGeom>
          <a:noFill/>
        </p:spPr>
        <p:txBody>
          <a:bodyPr wrap="square" rtlCol="0">
            <a:spAutoFit/>
          </a:bodyPr>
          <a:lstStyle/>
          <a:p>
            <a:pPr marL="342900" indent="-342900">
              <a:buFont typeface="+mj-lt"/>
              <a:buAutoNum type="arabicPeriod"/>
            </a:pPr>
            <a:r>
              <a:rPr lang="en-PH" sz="2600" dirty="0">
                <a:latin typeface="Bookman Old Style" panose="02050604050505020204" pitchFamily="18" charset="0"/>
              </a:rPr>
              <a:t>Zester</a:t>
            </a:r>
          </a:p>
          <a:p>
            <a:pPr marL="342900" indent="-342900">
              <a:buFont typeface="+mj-lt"/>
              <a:buAutoNum type="arabicPeriod"/>
            </a:pPr>
            <a:r>
              <a:rPr lang="en-PH" sz="2600" dirty="0">
                <a:latin typeface="Bookman Old Style" panose="02050604050505020204" pitchFamily="18" charset="0"/>
              </a:rPr>
              <a:t>Can and bottle openers</a:t>
            </a:r>
          </a:p>
          <a:p>
            <a:pPr marL="342900" indent="-342900">
              <a:buFont typeface="+mj-lt"/>
              <a:buAutoNum type="arabicPeriod"/>
            </a:pPr>
            <a:r>
              <a:rPr lang="en-PH" sz="2600" dirty="0">
                <a:latin typeface="Bookman Old Style" panose="02050604050505020204" pitchFamily="18" charset="0"/>
              </a:rPr>
              <a:t>Pitters</a:t>
            </a:r>
          </a:p>
          <a:p>
            <a:pPr marL="342900" indent="-342900">
              <a:buFont typeface="+mj-lt"/>
              <a:buAutoNum type="arabicPeriod"/>
            </a:pPr>
            <a:r>
              <a:rPr lang="en-PH" sz="2600" dirty="0">
                <a:latin typeface="Bookman Old Style" panose="02050604050505020204" pitchFamily="18" charset="0"/>
              </a:rPr>
              <a:t>Mandolin slicer</a:t>
            </a:r>
          </a:p>
          <a:p>
            <a:pPr marL="342900" indent="-342900">
              <a:buFont typeface="+mj-lt"/>
              <a:buAutoNum type="arabicPeriod"/>
            </a:pPr>
            <a:r>
              <a:rPr lang="en-PH" sz="2600" dirty="0">
                <a:latin typeface="Bookman Old Style" panose="02050604050505020204" pitchFamily="18" charset="0"/>
              </a:rPr>
              <a:t>Boning knife</a:t>
            </a:r>
          </a:p>
          <a:p>
            <a:pPr marL="342900" indent="-342900">
              <a:buFont typeface="+mj-lt"/>
              <a:buAutoNum type="arabicPeriod"/>
            </a:pPr>
            <a:r>
              <a:rPr lang="en-PH" sz="2600" dirty="0">
                <a:latin typeface="Bookman Old Style" panose="02050604050505020204" pitchFamily="18" charset="0"/>
              </a:rPr>
              <a:t>Oyster knife</a:t>
            </a:r>
          </a:p>
          <a:p>
            <a:pPr marL="342900" indent="-342900">
              <a:buFont typeface="+mj-lt"/>
              <a:buAutoNum type="arabicPeriod"/>
            </a:pPr>
            <a:r>
              <a:rPr lang="en-PH" sz="2600" dirty="0">
                <a:latin typeface="Bookman Old Style" panose="02050604050505020204" pitchFamily="18" charset="0"/>
              </a:rPr>
              <a:t>Cheese knife</a:t>
            </a:r>
          </a:p>
          <a:p>
            <a:pPr marL="342900" indent="-342900">
              <a:buFont typeface="+mj-lt"/>
              <a:buAutoNum type="arabicPeriod"/>
            </a:pPr>
            <a:r>
              <a:rPr lang="en-PH" sz="2600" dirty="0">
                <a:latin typeface="Bookman Old Style" panose="02050604050505020204" pitchFamily="18" charset="0"/>
              </a:rPr>
              <a:t>Sieves</a:t>
            </a:r>
          </a:p>
          <a:p>
            <a:pPr marL="342900" indent="-342900">
              <a:buFont typeface="+mj-lt"/>
              <a:buAutoNum type="arabicPeriod"/>
            </a:pPr>
            <a:r>
              <a:rPr lang="en-PH" sz="2600" dirty="0">
                <a:latin typeface="Bookman Old Style" panose="02050604050505020204" pitchFamily="18" charset="0"/>
              </a:rPr>
              <a:t>Pie molds</a:t>
            </a:r>
          </a:p>
          <a:p>
            <a:pPr marL="342900" indent="-342900">
              <a:buFont typeface="+mj-lt"/>
              <a:buAutoNum type="arabicPeriod"/>
            </a:pPr>
            <a:r>
              <a:rPr lang="en-PH" sz="2600" dirty="0" err="1">
                <a:latin typeface="Bookman Old Style" panose="02050604050505020204" pitchFamily="18" charset="0"/>
              </a:rPr>
              <a:t>Trauchelard</a:t>
            </a:r>
            <a:r>
              <a:rPr lang="en-PH" sz="2600" dirty="0">
                <a:latin typeface="Bookman Old Style" panose="02050604050505020204" pitchFamily="18" charset="0"/>
              </a:rPr>
              <a:t> </a:t>
            </a:r>
          </a:p>
        </p:txBody>
      </p:sp>
      <p:sp>
        <p:nvSpPr>
          <p:cNvPr id="4" name="TextBox 3">
            <a:extLst>
              <a:ext uri="{FF2B5EF4-FFF2-40B4-BE49-F238E27FC236}">
                <a16:creationId xmlns:a16="http://schemas.microsoft.com/office/drawing/2014/main" id="{373D9577-1C36-4A0D-8D71-D5EAB1231B11}"/>
              </a:ext>
            </a:extLst>
          </p:cNvPr>
          <p:cNvSpPr txBox="1"/>
          <p:nvPr/>
        </p:nvSpPr>
        <p:spPr>
          <a:xfrm>
            <a:off x="5061860" y="738264"/>
            <a:ext cx="3598814" cy="4093428"/>
          </a:xfrm>
          <a:prstGeom prst="rect">
            <a:avLst/>
          </a:prstGeom>
          <a:noFill/>
        </p:spPr>
        <p:txBody>
          <a:bodyPr wrap="square" rtlCol="0">
            <a:spAutoFit/>
          </a:bodyPr>
          <a:lstStyle/>
          <a:p>
            <a:r>
              <a:rPr lang="en-PH" sz="2600" dirty="0">
                <a:latin typeface="Bookman Old Style" panose="02050604050505020204" pitchFamily="18" charset="0"/>
              </a:rPr>
              <a:t>11. Trussing needles</a:t>
            </a:r>
          </a:p>
          <a:p>
            <a:r>
              <a:rPr lang="en-PH" sz="2600" dirty="0">
                <a:latin typeface="Bookman Old Style" panose="02050604050505020204" pitchFamily="18" charset="0"/>
              </a:rPr>
              <a:t>12. Steak hammer</a:t>
            </a:r>
          </a:p>
          <a:p>
            <a:r>
              <a:rPr lang="en-PH" sz="2600" dirty="0">
                <a:latin typeface="Bookman Old Style" panose="02050604050505020204" pitchFamily="18" charset="0"/>
              </a:rPr>
              <a:t>13. Brining syringe    	&amp; pump</a:t>
            </a:r>
          </a:p>
          <a:p>
            <a:r>
              <a:rPr lang="en-PH" sz="2600" dirty="0">
                <a:latin typeface="Bookman Old Style" panose="02050604050505020204" pitchFamily="18" charset="0"/>
              </a:rPr>
              <a:t>14. </a:t>
            </a:r>
            <a:r>
              <a:rPr lang="en-PH" sz="2600" dirty="0" err="1">
                <a:latin typeface="Bookman Old Style" panose="02050604050505020204" pitchFamily="18" charset="0"/>
              </a:rPr>
              <a:t>Channeller</a:t>
            </a:r>
            <a:endParaRPr lang="en-PH" sz="2600" dirty="0">
              <a:latin typeface="Bookman Old Style" panose="02050604050505020204" pitchFamily="18" charset="0"/>
            </a:endParaRPr>
          </a:p>
          <a:p>
            <a:r>
              <a:rPr lang="en-PH" sz="2600" dirty="0">
                <a:latin typeface="Bookman Old Style" panose="02050604050505020204" pitchFamily="18" charset="0"/>
              </a:rPr>
              <a:t>15. Corer</a:t>
            </a:r>
          </a:p>
          <a:p>
            <a:r>
              <a:rPr lang="en-PH" sz="2600" dirty="0">
                <a:latin typeface="Bookman Old Style" panose="02050604050505020204" pitchFamily="18" charset="0"/>
              </a:rPr>
              <a:t>16. Egg slicer</a:t>
            </a:r>
          </a:p>
          <a:p>
            <a:r>
              <a:rPr lang="en-PH" sz="2600" dirty="0">
                <a:latin typeface="Bookman Old Style" panose="02050604050505020204" pitchFamily="18" charset="0"/>
              </a:rPr>
              <a:t>17. Butcher’ chopper and cleavers</a:t>
            </a:r>
          </a:p>
          <a:p>
            <a:r>
              <a:rPr lang="en-PH" sz="2600" dirty="0">
                <a:latin typeface="Bookman Old Style" panose="02050604050505020204" pitchFamily="18" charset="0"/>
              </a:rPr>
              <a:t>18. Filleting knife</a:t>
            </a:r>
          </a:p>
        </p:txBody>
      </p:sp>
    </p:spTree>
    <p:extLst>
      <p:ext uri="{BB962C8B-B14F-4D97-AF65-F5344CB8AC3E}">
        <p14:creationId xmlns:p14="http://schemas.microsoft.com/office/powerpoint/2010/main" val="1530095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2" name="TextBox 1">
            <a:extLst>
              <a:ext uri="{FF2B5EF4-FFF2-40B4-BE49-F238E27FC236}">
                <a16:creationId xmlns:a16="http://schemas.microsoft.com/office/drawing/2014/main" id="{50CB817E-6732-4DD1-BE80-A403A28F92D0}"/>
              </a:ext>
            </a:extLst>
          </p:cNvPr>
          <p:cNvSpPr txBox="1"/>
          <p:nvPr/>
        </p:nvSpPr>
        <p:spPr>
          <a:xfrm>
            <a:off x="287381" y="156755"/>
            <a:ext cx="8138160" cy="584775"/>
          </a:xfrm>
          <a:prstGeom prst="rect">
            <a:avLst/>
          </a:prstGeom>
          <a:noFill/>
        </p:spPr>
        <p:txBody>
          <a:bodyPr wrap="square" rtlCol="0">
            <a:spAutoFit/>
          </a:bodyPr>
          <a:lstStyle/>
          <a:p>
            <a:pPr algn="ctr"/>
            <a:r>
              <a:rPr lang="en-PH" sz="3200" b="1" dirty="0">
                <a:solidFill>
                  <a:schemeClr val="accent1"/>
                </a:solidFill>
                <a:effectLst>
                  <a:outerShdw blurRad="38100" dist="38100" dir="2700000" algn="tl">
                    <a:srgbClr val="000000">
                      <a:alpha val="43137"/>
                    </a:srgbClr>
                  </a:outerShdw>
                </a:effectLst>
                <a:latin typeface="Bookman Old Style" panose="02050604050505020204" pitchFamily="18" charset="0"/>
              </a:rPr>
              <a:t>TOOLS AND SMALL EQUIPMENT</a:t>
            </a:r>
            <a:endParaRPr lang="en-PH" sz="2000" dirty="0">
              <a:effectLst>
                <a:outerShdw blurRad="38100" dist="38100" dir="2700000" algn="tl">
                  <a:srgbClr val="000000">
                    <a:alpha val="43137"/>
                  </a:srgbClr>
                </a:outerShdw>
              </a:effectLst>
              <a:latin typeface="Bookman Old Style" panose="02050604050505020204" pitchFamily="18" charset="0"/>
            </a:endParaRPr>
          </a:p>
        </p:txBody>
      </p:sp>
      <p:sp>
        <p:nvSpPr>
          <p:cNvPr id="3" name="TextBox 2">
            <a:extLst>
              <a:ext uri="{FF2B5EF4-FFF2-40B4-BE49-F238E27FC236}">
                <a16:creationId xmlns:a16="http://schemas.microsoft.com/office/drawing/2014/main" id="{53B0037E-38F6-4B28-BDDF-C848DC35985F}"/>
              </a:ext>
            </a:extLst>
          </p:cNvPr>
          <p:cNvSpPr txBox="1"/>
          <p:nvPr/>
        </p:nvSpPr>
        <p:spPr>
          <a:xfrm>
            <a:off x="1071153" y="1017478"/>
            <a:ext cx="6570615" cy="3108543"/>
          </a:xfrm>
          <a:prstGeom prst="rect">
            <a:avLst/>
          </a:prstGeom>
          <a:noFill/>
        </p:spPr>
        <p:txBody>
          <a:bodyPr wrap="square" rtlCol="0">
            <a:spAutoFit/>
          </a:bodyPr>
          <a:lstStyle/>
          <a:p>
            <a:r>
              <a:rPr lang="en-PH" sz="2800" dirty="0">
                <a:latin typeface="Bookman Old Style" panose="02050604050505020204" pitchFamily="18" charset="0"/>
              </a:rPr>
              <a:t>19. Bunts knife or wavy knife</a:t>
            </a:r>
          </a:p>
          <a:p>
            <a:r>
              <a:rPr lang="en-PH" sz="2800" dirty="0">
                <a:latin typeface="Bookman Old Style" panose="02050604050505020204" pitchFamily="18" charset="0"/>
              </a:rPr>
              <a:t>20. Mezzaluna or mincing knife</a:t>
            </a:r>
          </a:p>
          <a:p>
            <a:r>
              <a:rPr lang="en-PH" sz="2800" dirty="0">
                <a:latin typeface="Bookman Old Style" panose="02050604050505020204" pitchFamily="18" charset="0"/>
              </a:rPr>
              <a:t>21. Chinois</a:t>
            </a:r>
          </a:p>
          <a:p>
            <a:r>
              <a:rPr lang="en-PH" sz="2800" dirty="0">
                <a:latin typeface="Bookman Old Style" panose="02050604050505020204" pitchFamily="18" charset="0"/>
              </a:rPr>
              <a:t>22. Terrine molds</a:t>
            </a:r>
          </a:p>
          <a:p>
            <a:r>
              <a:rPr lang="en-PH" sz="2800" dirty="0">
                <a:latin typeface="Bookman Old Style" panose="02050604050505020204" pitchFamily="18" charset="0"/>
              </a:rPr>
              <a:t>23. Larding needles</a:t>
            </a:r>
          </a:p>
          <a:p>
            <a:r>
              <a:rPr lang="en-PH" sz="2800" dirty="0">
                <a:latin typeface="Bookman Old Style" panose="02050604050505020204" pitchFamily="18" charset="0"/>
              </a:rPr>
              <a:t>24. </a:t>
            </a:r>
            <a:r>
              <a:rPr lang="en-PH" sz="2800" dirty="0" err="1">
                <a:latin typeface="Bookman Old Style" panose="02050604050505020204" pitchFamily="18" charset="0"/>
              </a:rPr>
              <a:t>Perisseinne</a:t>
            </a:r>
            <a:r>
              <a:rPr lang="en-PH" sz="2800" dirty="0">
                <a:latin typeface="Bookman Old Style" panose="02050604050505020204" pitchFamily="18" charset="0"/>
              </a:rPr>
              <a:t> scoops</a:t>
            </a:r>
          </a:p>
          <a:p>
            <a:r>
              <a:rPr lang="en-PH" sz="2800" dirty="0">
                <a:latin typeface="Bookman Old Style" panose="02050604050505020204" pitchFamily="18" charset="0"/>
              </a:rPr>
              <a:t>25. Meat thermometers</a:t>
            </a:r>
          </a:p>
        </p:txBody>
      </p:sp>
    </p:spTree>
    <p:extLst>
      <p:ext uri="{BB962C8B-B14F-4D97-AF65-F5344CB8AC3E}">
        <p14:creationId xmlns:p14="http://schemas.microsoft.com/office/powerpoint/2010/main" val="2761606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7"/>
          <p:cNvSpPr txBox="1">
            <a:spLocks noGrp="1"/>
          </p:cNvSpPr>
          <p:nvPr>
            <p:ph type="title"/>
          </p:nvPr>
        </p:nvSpPr>
        <p:spPr>
          <a:xfrm>
            <a:off x="456329" y="652994"/>
            <a:ext cx="7890673" cy="39281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PH" b="1" dirty="0">
                <a:solidFill>
                  <a:schemeClr val="tx1"/>
                </a:solidFill>
                <a:effectLst>
                  <a:outerShdw blurRad="38100" dist="38100" dir="2700000" algn="tl">
                    <a:srgbClr val="000000">
                      <a:alpha val="43137"/>
                    </a:srgbClr>
                  </a:outerShdw>
                </a:effectLst>
                <a:latin typeface="Bookman Old Style" panose="02050604050505020204" pitchFamily="18" charset="0"/>
              </a:rPr>
              <a:t>SPECIALTY TOOLS USE IN THE GARDE MANGER KITCHEN</a:t>
            </a:r>
            <a:endParaRPr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pic>
        <p:nvPicPr>
          <p:cNvPr id="609" name="Google Shape;609;p47"/>
          <p:cNvPicPr preferRelativeResize="0"/>
          <p:nvPr/>
        </p:nvPicPr>
        <p:blipFill>
          <a:blip r:embed="rId3">
            <a:alphaModFix/>
          </a:blip>
          <a:stretch>
            <a:fillRect/>
          </a:stretch>
        </p:blipFill>
        <p:spPr>
          <a:xfrm flipH="1">
            <a:off x="-855980" y="3004050"/>
            <a:ext cx="3418375" cy="2960750"/>
          </a:xfrm>
          <a:prstGeom prst="rect">
            <a:avLst/>
          </a:prstGeom>
          <a:noFill/>
          <a:ln>
            <a:noFill/>
          </a:ln>
        </p:spPr>
      </p:pic>
      <p:pic>
        <p:nvPicPr>
          <p:cNvPr id="610" name="Google Shape;610;p47"/>
          <p:cNvPicPr preferRelativeResize="0"/>
          <p:nvPr/>
        </p:nvPicPr>
        <p:blipFill>
          <a:blip r:embed="rId4">
            <a:alphaModFix/>
          </a:blip>
          <a:stretch>
            <a:fillRect/>
          </a:stretch>
        </p:blipFill>
        <p:spPr>
          <a:xfrm rot="13381610" flipH="1">
            <a:off x="9027500" y="191002"/>
            <a:ext cx="755913" cy="2373351"/>
          </a:xfrm>
          <a:prstGeom prst="rect">
            <a:avLst/>
          </a:prstGeom>
          <a:noFill/>
          <a:ln>
            <a:noFill/>
          </a:ln>
        </p:spPr>
      </p:pic>
      <p:pic>
        <p:nvPicPr>
          <p:cNvPr id="611" name="Google Shape;611;p47"/>
          <p:cNvPicPr preferRelativeResize="0"/>
          <p:nvPr/>
        </p:nvPicPr>
        <p:blipFill>
          <a:blip r:embed="rId5">
            <a:alphaModFix/>
          </a:blip>
          <a:stretch>
            <a:fillRect/>
          </a:stretch>
        </p:blipFill>
        <p:spPr>
          <a:xfrm rot="14756137" flipH="1">
            <a:off x="7093896" y="-1143582"/>
            <a:ext cx="1429097" cy="2287163"/>
          </a:xfrm>
          <a:prstGeom prst="rect">
            <a:avLst/>
          </a:prstGeom>
          <a:noFill/>
          <a:ln>
            <a:noFill/>
          </a:ln>
        </p:spPr>
      </p:pic>
      <p:pic>
        <p:nvPicPr>
          <p:cNvPr id="612" name="Google Shape;612;p47"/>
          <p:cNvPicPr preferRelativeResize="0"/>
          <p:nvPr/>
        </p:nvPicPr>
        <p:blipFill>
          <a:blip r:embed="rId6">
            <a:alphaModFix/>
          </a:blip>
          <a:stretch>
            <a:fillRect/>
          </a:stretch>
        </p:blipFill>
        <p:spPr>
          <a:xfrm rot="1130661" flipH="1">
            <a:off x="1322995" y="3495751"/>
            <a:ext cx="673981" cy="831377"/>
          </a:xfrm>
          <a:prstGeom prst="rect">
            <a:avLst/>
          </a:prstGeom>
          <a:noFill/>
          <a:ln>
            <a:noFill/>
          </a:ln>
        </p:spPr>
      </p:pic>
      <p:pic>
        <p:nvPicPr>
          <p:cNvPr id="613" name="Google Shape;613;p47"/>
          <p:cNvPicPr preferRelativeResize="0"/>
          <p:nvPr/>
        </p:nvPicPr>
        <p:blipFill>
          <a:blip r:embed="rId7">
            <a:alphaModFix/>
          </a:blip>
          <a:stretch>
            <a:fillRect/>
          </a:stretch>
        </p:blipFill>
        <p:spPr>
          <a:xfrm rot="21121612" flipH="1">
            <a:off x="8239846" y="3069317"/>
            <a:ext cx="1147479" cy="1684243"/>
          </a:xfrm>
          <a:prstGeom prst="rect">
            <a:avLst/>
          </a:prstGeom>
          <a:noFill/>
          <a:ln>
            <a:noFill/>
          </a:ln>
        </p:spPr>
      </p:pic>
      <p:pic>
        <p:nvPicPr>
          <p:cNvPr id="615" name="Google Shape;615;p47"/>
          <p:cNvPicPr preferRelativeResize="0"/>
          <p:nvPr/>
        </p:nvPicPr>
        <p:blipFill>
          <a:blip r:embed="rId8">
            <a:alphaModFix/>
          </a:blip>
          <a:stretch>
            <a:fillRect/>
          </a:stretch>
        </p:blipFill>
        <p:spPr>
          <a:xfrm flipH="1">
            <a:off x="7543737" y="75126"/>
            <a:ext cx="2018274" cy="130255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8"/>
          <p:cNvSpPr txBox="1">
            <a:spLocks noGrp="1"/>
          </p:cNvSpPr>
          <p:nvPr>
            <p:ph type="subTitle" idx="1"/>
          </p:nvPr>
        </p:nvSpPr>
        <p:spPr>
          <a:xfrm>
            <a:off x="362666" y="924464"/>
            <a:ext cx="7112382" cy="1805093"/>
          </a:xfrm>
          <a:prstGeom prst="rect">
            <a:avLst/>
          </a:prstGeom>
        </p:spPr>
        <p:txBody>
          <a:bodyPr spcFirstLastPara="1" wrap="square" lIns="91425" tIns="91425" rIns="91425" bIns="91425" anchor="b" anchorCtr="0">
            <a:noAutofit/>
          </a:bodyPr>
          <a:lstStyle/>
          <a:p>
            <a:pPr algn="just"/>
            <a:r>
              <a:rPr lang="en-US" sz="4800" dirty="0">
                <a:solidFill>
                  <a:schemeClr val="accent1"/>
                </a:solidFill>
                <a:effectLst>
                  <a:outerShdw blurRad="38100" dist="38100" dir="2700000" algn="tl">
                    <a:srgbClr val="000000">
                      <a:alpha val="43137"/>
                    </a:srgbClr>
                  </a:outerShdw>
                </a:effectLst>
                <a:latin typeface="Bookman Old Style" panose="02050604050505020204" pitchFamily="18" charset="0"/>
              </a:rPr>
              <a:t>SMOKER</a:t>
            </a:r>
          </a:p>
          <a:p>
            <a:pPr algn="just"/>
            <a:r>
              <a:rPr lang="en-US" sz="4000" b="1" dirty="0">
                <a:latin typeface="Bookman Old Style" panose="02050604050505020204" pitchFamily="18" charset="0"/>
              </a:rPr>
              <a:t>		</a:t>
            </a:r>
            <a:r>
              <a:rPr lang="en-US" sz="4000" dirty="0">
                <a:latin typeface="Bookman Old Style" panose="02050604050505020204" pitchFamily="18" charset="0"/>
              </a:rPr>
              <a:t>An appliance used to infuse a Smokey flavor to cheese and meats </a:t>
            </a:r>
          </a:p>
        </p:txBody>
      </p:sp>
      <p:pic>
        <p:nvPicPr>
          <p:cNvPr id="4" name="Picture 3">
            <a:extLst>
              <a:ext uri="{FF2B5EF4-FFF2-40B4-BE49-F238E27FC236}">
                <a16:creationId xmlns:a16="http://schemas.microsoft.com/office/drawing/2014/main" id="{52E347E7-2F0E-4B1C-A4CC-791335C2E024}"/>
              </a:ext>
            </a:extLst>
          </p:cNvPr>
          <p:cNvPicPr>
            <a:picLocks noChangeAspect="1"/>
          </p:cNvPicPr>
          <p:nvPr/>
        </p:nvPicPr>
        <p:blipFill>
          <a:blip r:embed="rId3"/>
          <a:stretch>
            <a:fillRect/>
          </a:stretch>
        </p:blipFill>
        <p:spPr>
          <a:xfrm>
            <a:off x="4389255" y="2618553"/>
            <a:ext cx="3801155" cy="21390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8"/>
          <p:cNvSpPr txBox="1">
            <a:spLocks noGrp="1"/>
          </p:cNvSpPr>
          <p:nvPr>
            <p:ph type="subTitle" idx="1"/>
          </p:nvPr>
        </p:nvSpPr>
        <p:spPr>
          <a:xfrm>
            <a:off x="427981" y="1394728"/>
            <a:ext cx="7112382" cy="1805093"/>
          </a:xfrm>
          <a:prstGeom prst="rect">
            <a:avLst/>
          </a:prstGeom>
        </p:spPr>
        <p:txBody>
          <a:bodyPr spcFirstLastPara="1" wrap="square" lIns="91425" tIns="91425" rIns="91425" bIns="91425" anchor="b" anchorCtr="0">
            <a:noAutofit/>
          </a:bodyPr>
          <a:lstStyle/>
          <a:p>
            <a:pPr algn="just"/>
            <a:r>
              <a:rPr lang="en-US" sz="4400" dirty="0">
                <a:solidFill>
                  <a:schemeClr val="accent1"/>
                </a:solidFill>
                <a:effectLst>
                  <a:outerShdw blurRad="38100" dist="38100" dir="2700000" algn="tl">
                    <a:srgbClr val="000000">
                      <a:alpha val="43137"/>
                    </a:srgbClr>
                  </a:outerShdw>
                </a:effectLst>
                <a:latin typeface="Bookman Old Style" panose="02050604050505020204" pitchFamily="18" charset="0"/>
              </a:rPr>
              <a:t>MANDOLIN</a:t>
            </a:r>
          </a:p>
          <a:p>
            <a:pPr algn="just"/>
            <a:r>
              <a:rPr lang="en-US" sz="3600" b="1" dirty="0">
                <a:latin typeface="Bookman Old Style" panose="02050604050505020204" pitchFamily="18" charset="0"/>
              </a:rPr>
              <a:t>	</a:t>
            </a:r>
            <a:r>
              <a:rPr lang="en-US" sz="3600" dirty="0">
                <a:latin typeface="Bookman Old Style" panose="02050604050505020204" pitchFamily="18" charset="0"/>
              </a:rPr>
              <a:t>	A flat framed cutting device with interchangeable blades used to cuts vegetable</a:t>
            </a:r>
          </a:p>
        </p:txBody>
      </p:sp>
      <p:pic>
        <p:nvPicPr>
          <p:cNvPr id="2" name="Picture 1">
            <a:extLst>
              <a:ext uri="{FF2B5EF4-FFF2-40B4-BE49-F238E27FC236}">
                <a16:creationId xmlns:a16="http://schemas.microsoft.com/office/drawing/2014/main" id="{3FE8A4E4-6FB9-404F-AEA8-2217FD035BE4}"/>
              </a:ext>
            </a:extLst>
          </p:cNvPr>
          <p:cNvPicPr>
            <a:picLocks noChangeAspect="1"/>
          </p:cNvPicPr>
          <p:nvPr/>
        </p:nvPicPr>
        <p:blipFill>
          <a:blip r:embed="rId3"/>
          <a:stretch>
            <a:fillRect/>
          </a:stretch>
        </p:blipFill>
        <p:spPr>
          <a:xfrm>
            <a:off x="4094389" y="2699657"/>
            <a:ext cx="3939267" cy="2095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13391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8"/>
          <p:cNvSpPr txBox="1">
            <a:spLocks noGrp="1"/>
          </p:cNvSpPr>
          <p:nvPr>
            <p:ph type="subTitle" idx="1"/>
          </p:nvPr>
        </p:nvSpPr>
        <p:spPr>
          <a:xfrm>
            <a:off x="166724" y="1002842"/>
            <a:ext cx="7112382" cy="1805093"/>
          </a:xfrm>
          <a:prstGeom prst="rect">
            <a:avLst/>
          </a:prstGeom>
        </p:spPr>
        <p:txBody>
          <a:bodyPr spcFirstLastPara="1" wrap="square" lIns="91425" tIns="91425" rIns="91425" bIns="91425" anchor="b" anchorCtr="0">
            <a:noAutofit/>
          </a:bodyPr>
          <a:lstStyle/>
          <a:p>
            <a:pPr algn="just"/>
            <a:r>
              <a:rPr lang="en-US" sz="4000" dirty="0">
                <a:solidFill>
                  <a:schemeClr val="accent1"/>
                </a:solidFill>
                <a:effectLst>
                  <a:outerShdw blurRad="38100" dist="38100" dir="2700000" algn="tl">
                    <a:srgbClr val="000000">
                      <a:alpha val="43137"/>
                    </a:srgbClr>
                  </a:outerShdw>
                </a:effectLst>
                <a:latin typeface="Bookman Old Style" panose="02050604050505020204" pitchFamily="18" charset="0"/>
              </a:rPr>
              <a:t>FOOD PROCESSOR</a:t>
            </a:r>
          </a:p>
          <a:p>
            <a:pPr algn="just"/>
            <a:r>
              <a:rPr lang="en-US" sz="3200" b="1" dirty="0">
                <a:latin typeface="Bookman Old Style" panose="02050604050505020204" pitchFamily="18" charset="0"/>
              </a:rPr>
              <a:t>	</a:t>
            </a:r>
            <a:r>
              <a:rPr lang="en-US" sz="3200" dirty="0">
                <a:latin typeface="Bookman Old Style" panose="02050604050505020204" pitchFamily="18" charset="0"/>
              </a:rPr>
              <a:t>	With attached blades used to emulsify salad dressings and puree foods as well as chops, shred, and slice vegetable</a:t>
            </a:r>
          </a:p>
        </p:txBody>
      </p:sp>
      <p:pic>
        <p:nvPicPr>
          <p:cNvPr id="2" name="Picture 1">
            <a:extLst>
              <a:ext uri="{FF2B5EF4-FFF2-40B4-BE49-F238E27FC236}">
                <a16:creationId xmlns:a16="http://schemas.microsoft.com/office/drawing/2014/main" id="{6E8E5717-5149-45AC-B1D7-4ADE948B0EB8}"/>
              </a:ext>
            </a:extLst>
          </p:cNvPr>
          <p:cNvPicPr>
            <a:picLocks noChangeAspect="1"/>
          </p:cNvPicPr>
          <p:nvPr/>
        </p:nvPicPr>
        <p:blipFill>
          <a:blip r:embed="rId3"/>
          <a:stretch>
            <a:fillRect/>
          </a:stretch>
        </p:blipFill>
        <p:spPr>
          <a:xfrm>
            <a:off x="3905794" y="2704011"/>
            <a:ext cx="4389120" cy="2168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95597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8"/>
          <p:cNvSpPr txBox="1">
            <a:spLocks noGrp="1"/>
          </p:cNvSpPr>
          <p:nvPr>
            <p:ph type="subTitle" idx="1"/>
          </p:nvPr>
        </p:nvSpPr>
        <p:spPr>
          <a:xfrm>
            <a:off x="101410" y="766657"/>
            <a:ext cx="7112382" cy="1805093"/>
          </a:xfrm>
          <a:prstGeom prst="rect">
            <a:avLst/>
          </a:prstGeom>
        </p:spPr>
        <p:txBody>
          <a:bodyPr spcFirstLastPara="1" wrap="square" lIns="91425" tIns="91425" rIns="91425" bIns="91425" anchor="b" anchorCtr="0">
            <a:noAutofit/>
          </a:bodyPr>
          <a:lstStyle/>
          <a:p>
            <a:pPr algn="just"/>
            <a:r>
              <a:rPr lang="en-US" sz="3600" dirty="0">
                <a:solidFill>
                  <a:schemeClr val="accent1"/>
                </a:solidFill>
                <a:effectLst>
                  <a:outerShdw blurRad="38100" dist="38100" dir="2700000" algn="tl">
                    <a:srgbClr val="000000">
                      <a:alpha val="43137"/>
                    </a:srgbClr>
                  </a:outerShdw>
                </a:effectLst>
                <a:latin typeface="Bookman Old Style" panose="02050604050505020204" pitchFamily="18" charset="0"/>
              </a:rPr>
              <a:t>PASTRY BAG AND PIPING TIP</a:t>
            </a:r>
          </a:p>
          <a:p>
            <a:pPr algn="just"/>
            <a:r>
              <a:rPr lang="en-US" sz="3600" b="1" dirty="0">
                <a:latin typeface="Bookman Old Style" panose="02050604050505020204" pitchFamily="18" charset="0"/>
              </a:rPr>
              <a:t>	</a:t>
            </a:r>
            <a:r>
              <a:rPr lang="en-US" sz="3600" dirty="0">
                <a:latin typeface="Bookman Old Style" panose="02050604050505020204" pitchFamily="18" charset="0"/>
              </a:rPr>
              <a:t>	</a:t>
            </a:r>
            <a:r>
              <a:rPr lang="en-US" sz="4000" dirty="0">
                <a:latin typeface="Bookman Old Style" panose="02050604050505020204" pitchFamily="18" charset="0"/>
              </a:rPr>
              <a:t>Used to decorate appetizers, canape, and hors d’oeuvres</a:t>
            </a:r>
            <a:endParaRPr lang="en-US" sz="3600" dirty="0">
              <a:latin typeface="Bookman Old Style" panose="02050604050505020204" pitchFamily="18" charset="0"/>
            </a:endParaRPr>
          </a:p>
        </p:txBody>
      </p:sp>
      <p:pic>
        <p:nvPicPr>
          <p:cNvPr id="2" name="Picture 1">
            <a:extLst>
              <a:ext uri="{FF2B5EF4-FFF2-40B4-BE49-F238E27FC236}">
                <a16:creationId xmlns:a16="http://schemas.microsoft.com/office/drawing/2014/main" id="{13A49998-3E8B-4E3E-B6CF-D4326ABD2445}"/>
              </a:ext>
            </a:extLst>
          </p:cNvPr>
          <p:cNvPicPr>
            <a:picLocks noChangeAspect="1"/>
          </p:cNvPicPr>
          <p:nvPr/>
        </p:nvPicPr>
        <p:blipFill>
          <a:blip r:embed="rId3"/>
          <a:stretch>
            <a:fillRect/>
          </a:stretch>
        </p:blipFill>
        <p:spPr>
          <a:xfrm>
            <a:off x="3461657" y="2429691"/>
            <a:ext cx="4924697" cy="25178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00806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8"/>
          <p:cNvSpPr txBox="1">
            <a:spLocks noGrp="1"/>
          </p:cNvSpPr>
          <p:nvPr>
            <p:ph type="subTitle" idx="1"/>
          </p:nvPr>
        </p:nvSpPr>
        <p:spPr>
          <a:xfrm>
            <a:off x="101410" y="766657"/>
            <a:ext cx="7112382" cy="1805093"/>
          </a:xfrm>
          <a:prstGeom prst="rect">
            <a:avLst/>
          </a:prstGeom>
        </p:spPr>
        <p:txBody>
          <a:bodyPr spcFirstLastPara="1" wrap="square" lIns="91425" tIns="91425" rIns="91425" bIns="91425" anchor="b" anchorCtr="0">
            <a:noAutofit/>
          </a:bodyPr>
          <a:lstStyle/>
          <a:p>
            <a:pPr algn="just"/>
            <a:r>
              <a:rPr lang="en-US" sz="3200" dirty="0">
                <a:solidFill>
                  <a:schemeClr val="accent1"/>
                </a:solidFill>
                <a:effectLst>
                  <a:outerShdw blurRad="38100" dist="38100" dir="2700000" algn="tl">
                    <a:srgbClr val="000000">
                      <a:alpha val="43137"/>
                    </a:srgbClr>
                  </a:outerShdw>
                </a:effectLst>
                <a:latin typeface="Bookman Old Style" panose="02050604050505020204" pitchFamily="18" charset="0"/>
              </a:rPr>
              <a:t>TERRINE &amp; GALANTINE MOLDS</a:t>
            </a:r>
          </a:p>
          <a:p>
            <a:pPr algn="just"/>
            <a:r>
              <a:rPr lang="en-US" sz="3600" b="1" dirty="0">
                <a:latin typeface="Bookman Old Style" panose="02050604050505020204" pitchFamily="18" charset="0"/>
              </a:rPr>
              <a:t>	</a:t>
            </a:r>
            <a:r>
              <a:rPr lang="en-US" sz="3600" dirty="0">
                <a:latin typeface="Bookman Old Style" panose="02050604050505020204" pitchFamily="18" charset="0"/>
              </a:rPr>
              <a:t>	</a:t>
            </a:r>
            <a:r>
              <a:rPr lang="en-US" sz="3200" dirty="0">
                <a:latin typeface="Bookman Old Style" panose="02050604050505020204" pitchFamily="18" charset="0"/>
              </a:rPr>
              <a:t>Used to set meals and vegetables in gelatin/aspic mixtures</a:t>
            </a:r>
            <a:endParaRPr lang="en-US" sz="3600" dirty="0">
              <a:latin typeface="Bookman Old Style" panose="02050604050505020204" pitchFamily="18" charset="0"/>
            </a:endParaRPr>
          </a:p>
        </p:txBody>
      </p:sp>
      <p:pic>
        <p:nvPicPr>
          <p:cNvPr id="3" name="Picture 2">
            <a:extLst>
              <a:ext uri="{FF2B5EF4-FFF2-40B4-BE49-F238E27FC236}">
                <a16:creationId xmlns:a16="http://schemas.microsoft.com/office/drawing/2014/main" id="{B32D96FD-51D1-42B0-AFF7-FE200AE42C73}"/>
              </a:ext>
            </a:extLst>
          </p:cNvPr>
          <p:cNvPicPr>
            <a:picLocks noChangeAspect="1"/>
          </p:cNvPicPr>
          <p:nvPr/>
        </p:nvPicPr>
        <p:blipFill>
          <a:blip r:embed="rId3"/>
          <a:stretch>
            <a:fillRect/>
          </a:stretch>
        </p:blipFill>
        <p:spPr>
          <a:xfrm>
            <a:off x="3467099" y="2315391"/>
            <a:ext cx="4305300" cy="24394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987430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48"/>
          <p:cNvSpPr txBox="1">
            <a:spLocks noGrp="1"/>
          </p:cNvSpPr>
          <p:nvPr>
            <p:ph type="subTitle" idx="1"/>
          </p:nvPr>
        </p:nvSpPr>
        <p:spPr>
          <a:xfrm>
            <a:off x="140599" y="975663"/>
            <a:ext cx="7112382" cy="1805093"/>
          </a:xfrm>
          <a:prstGeom prst="rect">
            <a:avLst/>
          </a:prstGeom>
        </p:spPr>
        <p:txBody>
          <a:bodyPr spcFirstLastPara="1" wrap="square" lIns="91425" tIns="91425" rIns="91425" bIns="91425" anchor="b" anchorCtr="0">
            <a:noAutofit/>
          </a:bodyPr>
          <a:lstStyle/>
          <a:p>
            <a:pPr algn="just"/>
            <a:r>
              <a:rPr lang="en-US" sz="3200" dirty="0">
                <a:solidFill>
                  <a:schemeClr val="accent1"/>
                </a:solidFill>
                <a:effectLst>
                  <a:outerShdw blurRad="38100" dist="38100" dir="2700000" algn="tl">
                    <a:srgbClr val="000000">
                      <a:alpha val="43137"/>
                    </a:srgbClr>
                  </a:outerShdw>
                </a:effectLst>
                <a:latin typeface="Bookman Old Style" panose="02050604050505020204" pitchFamily="18" charset="0"/>
              </a:rPr>
              <a:t>OFFSET SPATULAS/PALETTE KNIVES</a:t>
            </a:r>
          </a:p>
          <a:p>
            <a:pPr algn="just"/>
            <a:r>
              <a:rPr lang="en-US" sz="3600" b="1" dirty="0">
                <a:latin typeface="Bookman Old Style" panose="02050604050505020204" pitchFamily="18" charset="0"/>
              </a:rPr>
              <a:t>	</a:t>
            </a:r>
            <a:r>
              <a:rPr lang="en-US" sz="3600" dirty="0">
                <a:latin typeface="Bookman Old Style" panose="02050604050505020204" pitchFamily="18" charset="0"/>
              </a:rPr>
              <a:t>	</a:t>
            </a:r>
            <a:r>
              <a:rPr lang="en-US" sz="3200" dirty="0">
                <a:latin typeface="Bookman Old Style" panose="02050604050505020204" pitchFamily="18" charset="0"/>
              </a:rPr>
              <a:t>Used to </a:t>
            </a:r>
            <a:r>
              <a:rPr lang="en-US" sz="3200" dirty="0" err="1">
                <a:latin typeface="Bookman Old Style" panose="02050604050505020204" pitchFamily="18" charset="0"/>
              </a:rPr>
              <a:t>smoothfillings</a:t>
            </a:r>
            <a:r>
              <a:rPr lang="en-US" sz="3200" dirty="0">
                <a:latin typeface="Bookman Old Style" panose="02050604050505020204" pitchFamily="18" charset="0"/>
              </a:rPr>
              <a:t> and place delicate items onto canapes and appetizers</a:t>
            </a:r>
            <a:endParaRPr lang="en-US" sz="3600" dirty="0">
              <a:latin typeface="Bookman Old Style" panose="02050604050505020204" pitchFamily="18" charset="0"/>
            </a:endParaRPr>
          </a:p>
        </p:txBody>
      </p:sp>
      <p:pic>
        <p:nvPicPr>
          <p:cNvPr id="2" name="Picture 1">
            <a:extLst>
              <a:ext uri="{FF2B5EF4-FFF2-40B4-BE49-F238E27FC236}">
                <a16:creationId xmlns:a16="http://schemas.microsoft.com/office/drawing/2014/main" id="{928E6D0B-FC86-47AA-A1A0-9787989BBEA1}"/>
              </a:ext>
            </a:extLst>
          </p:cNvPr>
          <p:cNvPicPr>
            <a:picLocks noChangeAspect="1"/>
          </p:cNvPicPr>
          <p:nvPr/>
        </p:nvPicPr>
        <p:blipFill>
          <a:blip r:embed="rId3"/>
          <a:stretch>
            <a:fillRect/>
          </a:stretch>
        </p:blipFill>
        <p:spPr>
          <a:xfrm>
            <a:off x="3111544" y="2780756"/>
            <a:ext cx="4830673" cy="22092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7870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8" name="Google Shape;388;p36"/>
          <p:cNvSpPr/>
          <p:nvPr/>
        </p:nvSpPr>
        <p:spPr>
          <a:xfrm>
            <a:off x="8742407" y="2285351"/>
            <a:ext cx="45525" cy="133925"/>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89" name="Google Shape;389;p36"/>
          <p:cNvSpPr/>
          <p:nvPr/>
        </p:nvSpPr>
        <p:spPr>
          <a:xfrm rot="-10042340">
            <a:off x="8555839" y="2175696"/>
            <a:ext cx="45501" cy="87107"/>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90" name="Google Shape;390;p36"/>
          <p:cNvSpPr/>
          <p:nvPr/>
        </p:nvSpPr>
        <p:spPr>
          <a:xfrm rot="-10042082">
            <a:off x="8619583" y="2389312"/>
            <a:ext cx="18923" cy="87120"/>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91" name="Google Shape;391;p36"/>
          <p:cNvSpPr/>
          <p:nvPr/>
        </p:nvSpPr>
        <p:spPr>
          <a:xfrm rot="330997">
            <a:off x="8624844" y="2067444"/>
            <a:ext cx="8429" cy="37766"/>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92" name="Google Shape;392;p36"/>
          <p:cNvSpPr/>
          <p:nvPr/>
        </p:nvSpPr>
        <p:spPr>
          <a:xfrm rot="-10042030">
            <a:off x="8686121" y="2200369"/>
            <a:ext cx="8430" cy="37768"/>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sp>
        <p:nvSpPr>
          <p:cNvPr id="393" name="Google Shape;393;p36"/>
          <p:cNvSpPr/>
          <p:nvPr/>
        </p:nvSpPr>
        <p:spPr>
          <a:xfrm rot="-352922">
            <a:off x="8755703" y="2067862"/>
            <a:ext cx="18924" cy="87122"/>
          </a:xfrm>
          <a:custGeom>
            <a:avLst/>
            <a:gdLst/>
            <a:ahLst/>
            <a:cxnLst/>
            <a:rect l="l" t="t" r="r" b="b"/>
            <a:pathLst>
              <a:path w="1821" h="5357" extrusionOk="0">
                <a:moveTo>
                  <a:pt x="1821" y="2113"/>
                </a:moveTo>
                <a:cubicBezTo>
                  <a:pt x="1821" y="3000"/>
                  <a:pt x="1705" y="5287"/>
                  <a:pt x="1401" y="5334"/>
                </a:cubicBezTo>
                <a:cubicBezTo>
                  <a:pt x="1098" y="5381"/>
                  <a:pt x="0" y="3280"/>
                  <a:pt x="0" y="2393"/>
                </a:cubicBezTo>
                <a:cubicBezTo>
                  <a:pt x="0" y="1506"/>
                  <a:pt x="1098" y="59"/>
                  <a:pt x="1401" y="12"/>
                </a:cubicBezTo>
                <a:cubicBezTo>
                  <a:pt x="1705" y="-35"/>
                  <a:pt x="1821" y="1226"/>
                  <a:pt x="1821" y="2113"/>
                </a:cubicBezTo>
                <a:close/>
              </a:path>
            </a:pathLst>
          </a:custGeom>
          <a:noFill/>
          <a:ln w="19050" cap="flat" cmpd="sng">
            <a:solidFill>
              <a:schemeClr val="dk1"/>
            </a:solidFill>
            <a:prstDash val="solid"/>
            <a:round/>
            <a:headEnd type="none" w="med" len="med"/>
            <a:tailEnd type="none" w="med" len="med"/>
          </a:ln>
        </p:spPr>
      </p:sp>
      <p:pic>
        <p:nvPicPr>
          <p:cNvPr id="394" name="Google Shape;394;p36"/>
          <p:cNvPicPr preferRelativeResize="0"/>
          <p:nvPr/>
        </p:nvPicPr>
        <p:blipFill>
          <a:blip r:embed="rId3">
            <a:alphaModFix/>
          </a:blip>
          <a:stretch>
            <a:fillRect/>
          </a:stretch>
        </p:blipFill>
        <p:spPr>
          <a:xfrm rot="1751367">
            <a:off x="7856426" y="4018205"/>
            <a:ext cx="1148699" cy="1064499"/>
          </a:xfrm>
          <a:prstGeom prst="rect">
            <a:avLst/>
          </a:prstGeom>
          <a:noFill/>
          <a:ln>
            <a:noFill/>
          </a:ln>
        </p:spPr>
      </p:pic>
      <p:sp>
        <p:nvSpPr>
          <p:cNvPr id="14" name="Subtitle 22">
            <a:extLst>
              <a:ext uri="{FF2B5EF4-FFF2-40B4-BE49-F238E27FC236}">
                <a16:creationId xmlns:a16="http://schemas.microsoft.com/office/drawing/2014/main" id="{369AD6E1-EC6F-49EA-BE0B-7260890F200E}"/>
              </a:ext>
            </a:extLst>
          </p:cNvPr>
          <p:cNvSpPr txBox="1">
            <a:spLocks/>
          </p:cNvSpPr>
          <p:nvPr/>
        </p:nvSpPr>
        <p:spPr>
          <a:xfrm>
            <a:off x="360219" y="526473"/>
            <a:ext cx="7952508" cy="9829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3200" dirty="0">
                <a:latin typeface="Bookman Old Style" panose="02050604050505020204" pitchFamily="18" charset="0"/>
              </a:rPr>
              <a:t>	The person in charge of this area is known as the Chef Garde Manger of pantry chef. Larger hotels and </a:t>
            </a:r>
            <a:r>
              <a:rPr lang="en-US" sz="3200" dirty="0" err="1">
                <a:latin typeface="Bookman Old Style" panose="02050604050505020204" pitchFamily="18" charset="0"/>
              </a:rPr>
              <a:t>restuarants</a:t>
            </a:r>
            <a:r>
              <a:rPr lang="en-US" sz="3200" dirty="0">
                <a:latin typeface="Bookman Old Style" panose="02050604050505020204" pitchFamily="18" charset="0"/>
              </a:rPr>
              <a:t> may have Garde Manger staff to perform additional duties, such as creating decorative elements of buffet presentation.</a:t>
            </a:r>
            <a:endParaRPr lang="en-PH" sz="3600" dirty="0">
              <a:latin typeface="Bookman Old Style" panose="02050604050505020204" pitchFamily="18" charset="0"/>
            </a:endParaRPr>
          </a:p>
        </p:txBody>
      </p:sp>
    </p:spTree>
    <p:extLst>
      <p:ext uri="{BB962C8B-B14F-4D97-AF65-F5344CB8AC3E}">
        <p14:creationId xmlns:p14="http://schemas.microsoft.com/office/powerpoint/2010/main" val="167371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7"/>
          <p:cNvSpPr txBox="1">
            <a:spLocks noGrp="1"/>
          </p:cNvSpPr>
          <p:nvPr>
            <p:ph type="title"/>
          </p:nvPr>
        </p:nvSpPr>
        <p:spPr>
          <a:xfrm>
            <a:off x="428767" y="348552"/>
            <a:ext cx="7890673" cy="39281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PH" b="1" dirty="0">
                <a:solidFill>
                  <a:schemeClr val="tx1"/>
                </a:solidFill>
                <a:effectLst>
                  <a:outerShdw blurRad="38100" dist="38100" dir="2700000" algn="tl">
                    <a:srgbClr val="000000">
                      <a:alpha val="43137"/>
                    </a:srgbClr>
                  </a:outerShdw>
                </a:effectLst>
                <a:latin typeface="Bookman Old Style" panose="02050604050505020204" pitchFamily="18" charset="0"/>
              </a:rPr>
              <a:t>RESPONSIBILITIES OF CHEF IN GARDE MANGER</a:t>
            </a:r>
            <a:endParaRPr b="1" dirty="0">
              <a:solidFill>
                <a:schemeClr val="tx1"/>
              </a:solidFill>
              <a:effectLst>
                <a:outerShdw blurRad="38100" dist="38100" dir="2700000" algn="tl">
                  <a:srgbClr val="000000">
                    <a:alpha val="43137"/>
                  </a:srgbClr>
                </a:outerShdw>
              </a:effectLst>
              <a:latin typeface="Bookman Old Style" panose="02050604050505020204" pitchFamily="18" charset="0"/>
            </a:endParaRPr>
          </a:p>
        </p:txBody>
      </p:sp>
      <p:pic>
        <p:nvPicPr>
          <p:cNvPr id="609" name="Google Shape;609;p47"/>
          <p:cNvPicPr preferRelativeResize="0"/>
          <p:nvPr/>
        </p:nvPicPr>
        <p:blipFill>
          <a:blip r:embed="rId3">
            <a:alphaModFix/>
          </a:blip>
          <a:stretch>
            <a:fillRect/>
          </a:stretch>
        </p:blipFill>
        <p:spPr>
          <a:xfrm flipH="1">
            <a:off x="-855980" y="3004050"/>
            <a:ext cx="3418375" cy="2960750"/>
          </a:xfrm>
          <a:prstGeom prst="rect">
            <a:avLst/>
          </a:prstGeom>
          <a:noFill/>
          <a:ln>
            <a:noFill/>
          </a:ln>
        </p:spPr>
      </p:pic>
      <p:pic>
        <p:nvPicPr>
          <p:cNvPr id="610" name="Google Shape;610;p47"/>
          <p:cNvPicPr preferRelativeResize="0"/>
          <p:nvPr/>
        </p:nvPicPr>
        <p:blipFill>
          <a:blip r:embed="rId4">
            <a:alphaModFix/>
          </a:blip>
          <a:stretch>
            <a:fillRect/>
          </a:stretch>
        </p:blipFill>
        <p:spPr>
          <a:xfrm rot="13381610" flipH="1">
            <a:off x="9027500" y="191002"/>
            <a:ext cx="755913" cy="2373351"/>
          </a:xfrm>
          <a:prstGeom prst="rect">
            <a:avLst/>
          </a:prstGeom>
          <a:noFill/>
          <a:ln>
            <a:noFill/>
          </a:ln>
        </p:spPr>
      </p:pic>
      <p:pic>
        <p:nvPicPr>
          <p:cNvPr id="611" name="Google Shape;611;p47"/>
          <p:cNvPicPr preferRelativeResize="0"/>
          <p:nvPr/>
        </p:nvPicPr>
        <p:blipFill>
          <a:blip r:embed="rId5">
            <a:alphaModFix/>
          </a:blip>
          <a:stretch>
            <a:fillRect/>
          </a:stretch>
        </p:blipFill>
        <p:spPr>
          <a:xfrm rot="14756137" flipH="1">
            <a:off x="7093896" y="-1143582"/>
            <a:ext cx="1429097" cy="2287163"/>
          </a:xfrm>
          <a:prstGeom prst="rect">
            <a:avLst/>
          </a:prstGeom>
          <a:noFill/>
          <a:ln>
            <a:noFill/>
          </a:ln>
        </p:spPr>
      </p:pic>
      <p:pic>
        <p:nvPicPr>
          <p:cNvPr id="612" name="Google Shape;612;p47"/>
          <p:cNvPicPr preferRelativeResize="0"/>
          <p:nvPr/>
        </p:nvPicPr>
        <p:blipFill>
          <a:blip r:embed="rId6">
            <a:alphaModFix/>
          </a:blip>
          <a:stretch>
            <a:fillRect/>
          </a:stretch>
        </p:blipFill>
        <p:spPr>
          <a:xfrm rot="1130661" flipH="1">
            <a:off x="1322995" y="3495751"/>
            <a:ext cx="673981" cy="831377"/>
          </a:xfrm>
          <a:prstGeom prst="rect">
            <a:avLst/>
          </a:prstGeom>
          <a:noFill/>
          <a:ln>
            <a:noFill/>
          </a:ln>
        </p:spPr>
      </p:pic>
      <p:pic>
        <p:nvPicPr>
          <p:cNvPr id="613" name="Google Shape;613;p47"/>
          <p:cNvPicPr preferRelativeResize="0"/>
          <p:nvPr/>
        </p:nvPicPr>
        <p:blipFill>
          <a:blip r:embed="rId7">
            <a:alphaModFix/>
          </a:blip>
          <a:stretch>
            <a:fillRect/>
          </a:stretch>
        </p:blipFill>
        <p:spPr>
          <a:xfrm rot="21121612" flipH="1">
            <a:off x="8239846" y="3069317"/>
            <a:ext cx="1147479" cy="1684243"/>
          </a:xfrm>
          <a:prstGeom prst="rect">
            <a:avLst/>
          </a:prstGeom>
          <a:noFill/>
          <a:ln>
            <a:noFill/>
          </a:ln>
        </p:spPr>
      </p:pic>
      <p:pic>
        <p:nvPicPr>
          <p:cNvPr id="615" name="Google Shape;615;p47"/>
          <p:cNvPicPr preferRelativeResize="0"/>
          <p:nvPr/>
        </p:nvPicPr>
        <p:blipFill>
          <a:blip r:embed="rId8">
            <a:alphaModFix/>
          </a:blip>
          <a:stretch>
            <a:fillRect/>
          </a:stretch>
        </p:blipFill>
        <p:spPr>
          <a:xfrm flipH="1">
            <a:off x="7543737" y="75126"/>
            <a:ext cx="2018274" cy="1302551"/>
          </a:xfrm>
          <a:prstGeom prst="rect">
            <a:avLst/>
          </a:prstGeom>
          <a:noFill/>
          <a:ln>
            <a:noFill/>
          </a:ln>
        </p:spPr>
      </p:pic>
    </p:spTree>
    <p:extLst>
      <p:ext uri="{BB962C8B-B14F-4D97-AF65-F5344CB8AC3E}">
        <p14:creationId xmlns:p14="http://schemas.microsoft.com/office/powerpoint/2010/main" val="1600812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6" name="TextBox 5">
            <a:extLst>
              <a:ext uri="{FF2B5EF4-FFF2-40B4-BE49-F238E27FC236}">
                <a16:creationId xmlns:a16="http://schemas.microsoft.com/office/drawing/2014/main" id="{88C03A32-C4D6-4191-B5A0-03B5527D80CA}"/>
              </a:ext>
            </a:extLst>
          </p:cNvPr>
          <p:cNvSpPr txBox="1"/>
          <p:nvPr/>
        </p:nvSpPr>
        <p:spPr>
          <a:xfrm>
            <a:off x="1685109" y="138147"/>
            <a:ext cx="6113417" cy="954107"/>
          </a:xfrm>
          <a:prstGeom prst="rect">
            <a:avLst/>
          </a:prstGeom>
          <a:noFill/>
        </p:spPr>
        <p:txBody>
          <a:bodyPr wrap="square" rtlCol="0">
            <a:spAutoFit/>
          </a:bodyPr>
          <a:lstStyle/>
          <a:p>
            <a:pPr algn="ctr"/>
            <a:r>
              <a:rPr lang="en-PH" sz="2800" dirty="0">
                <a:solidFill>
                  <a:schemeClr val="accent1"/>
                </a:solidFill>
                <a:effectLst>
                  <a:outerShdw blurRad="38100" dist="38100" dir="2700000" algn="tl">
                    <a:srgbClr val="000000">
                      <a:alpha val="43137"/>
                    </a:srgbClr>
                  </a:outerShdw>
                </a:effectLst>
                <a:latin typeface="Bookman Old Style" panose="02050604050505020204" pitchFamily="18" charset="0"/>
              </a:rPr>
              <a:t>Duties and responsibilities of the Chef Garde Manger;</a:t>
            </a:r>
          </a:p>
        </p:txBody>
      </p:sp>
      <p:sp>
        <p:nvSpPr>
          <p:cNvPr id="7" name="TextBox 6">
            <a:extLst>
              <a:ext uri="{FF2B5EF4-FFF2-40B4-BE49-F238E27FC236}">
                <a16:creationId xmlns:a16="http://schemas.microsoft.com/office/drawing/2014/main" id="{F01D3A39-9316-4B11-85E8-59DF5C5036A8}"/>
              </a:ext>
            </a:extLst>
          </p:cNvPr>
          <p:cNvSpPr txBox="1"/>
          <p:nvPr/>
        </p:nvSpPr>
        <p:spPr>
          <a:xfrm>
            <a:off x="352696" y="1232922"/>
            <a:ext cx="8242663" cy="2677656"/>
          </a:xfrm>
          <a:prstGeom prst="rect">
            <a:avLst/>
          </a:prstGeom>
          <a:noFill/>
        </p:spPr>
        <p:txBody>
          <a:bodyPr wrap="square" rtlCol="0">
            <a:spAutoFit/>
          </a:bodyPr>
          <a:lstStyle/>
          <a:p>
            <a:pPr marL="342900" indent="-342900" algn="just">
              <a:buFont typeface="+mj-lt"/>
              <a:buAutoNum type="arabicPeriod"/>
            </a:pPr>
            <a:r>
              <a:rPr lang="en-PH" sz="2400" dirty="0">
                <a:latin typeface="Bookman Old Style" panose="02050604050505020204" pitchFamily="18" charset="0"/>
              </a:rPr>
              <a:t>He is responsible directly to the Chef de Cuisine.</a:t>
            </a:r>
          </a:p>
          <a:p>
            <a:pPr marL="342900" indent="-342900" algn="just">
              <a:buFont typeface="+mj-lt"/>
              <a:buAutoNum type="arabicPeriod"/>
            </a:pPr>
            <a:r>
              <a:rPr lang="en-PH" sz="2400" dirty="0">
                <a:latin typeface="Bookman Old Style" panose="02050604050505020204" pitchFamily="18" charset="0"/>
              </a:rPr>
              <a:t>He is responsible for all perishable and frozen foods stored in the Lander.</a:t>
            </a:r>
          </a:p>
          <a:p>
            <a:pPr marL="342900" indent="-342900" algn="just">
              <a:buFont typeface="+mj-lt"/>
              <a:buAutoNum type="arabicPeriod"/>
            </a:pPr>
            <a:r>
              <a:rPr lang="en-PH" sz="2400" dirty="0">
                <a:latin typeface="Bookman Old Style" panose="02050604050505020204" pitchFamily="18" charset="0"/>
              </a:rPr>
              <a:t>He is responsible for all cold foods that are issued from the Larder.</a:t>
            </a:r>
          </a:p>
          <a:p>
            <a:pPr marL="342900" indent="-342900" algn="just">
              <a:buFont typeface="+mj-lt"/>
              <a:buAutoNum type="arabicPeriod"/>
            </a:pPr>
            <a:r>
              <a:rPr lang="en-PH" sz="2400" dirty="0">
                <a:latin typeface="Bookman Old Style" panose="02050604050505020204" pitchFamily="18" charset="0"/>
              </a:rPr>
              <a:t>He is responsible for supplying different cuts, joints, of meat and fish as required by he outlet.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6" name="TextBox 5">
            <a:extLst>
              <a:ext uri="{FF2B5EF4-FFF2-40B4-BE49-F238E27FC236}">
                <a16:creationId xmlns:a16="http://schemas.microsoft.com/office/drawing/2014/main" id="{88C03A32-C4D6-4191-B5A0-03B5527D80CA}"/>
              </a:ext>
            </a:extLst>
          </p:cNvPr>
          <p:cNvSpPr txBox="1"/>
          <p:nvPr/>
        </p:nvSpPr>
        <p:spPr>
          <a:xfrm>
            <a:off x="1658984" y="94149"/>
            <a:ext cx="6113417" cy="954107"/>
          </a:xfrm>
          <a:prstGeom prst="rect">
            <a:avLst/>
          </a:prstGeom>
          <a:noFill/>
        </p:spPr>
        <p:txBody>
          <a:bodyPr wrap="square" rtlCol="0">
            <a:spAutoFit/>
          </a:bodyPr>
          <a:lstStyle/>
          <a:p>
            <a:pPr algn="ctr"/>
            <a:r>
              <a:rPr lang="en-PH" sz="2800" dirty="0">
                <a:solidFill>
                  <a:schemeClr val="accent1"/>
                </a:solidFill>
                <a:effectLst>
                  <a:outerShdw blurRad="38100" dist="38100" dir="2700000" algn="tl">
                    <a:srgbClr val="000000">
                      <a:alpha val="43137"/>
                    </a:srgbClr>
                  </a:outerShdw>
                </a:effectLst>
                <a:latin typeface="Bookman Old Style" panose="02050604050505020204" pitchFamily="18" charset="0"/>
              </a:rPr>
              <a:t>Duties and responsibilities of the Chef Garde Manger;</a:t>
            </a:r>
          </a:p>
        </p:txBody>
      </p:sp>
      <p:sp>
        <p:nvSpPr>
          <p:cNvPr id="7" name="TextBox 6">
            <a:extLst>
              <a:ext uri="{FF2B5EF4-FFF2-40B4-BE49-F238E27FC236}">
                <a16:creationId xmlns:a16="http://schemas.microsoft.com/office/drawing/2014/main" id="{F01D3A39-9316-4B11-85E8-59DF5C5036A8}"/>
              </a:ext>
            </a:extLst>
          </p:cNvPr>
          <p:cNvSpPr txBox="1"/>
          <p:nvPr/>
        </p:nvSpPr>
        <p:spPr>
          <a:xfrm>
            <a:off x="300445" y="1048256"/>
            <a:ext cx="8543110" cy="3046988"/>
          </a:xfrm>
          <a:prstGeom prst="rect">
            <a:avLst/>
          </a:prstGeom>
          <a:noFill/>
        </p:spPr>
        <p:txBody>
          <a:bodyPr wrap="square" rtlCol="0">
            <a:spAutoFit/>
          </a:bodyPr>
          <a:lstStyle/>
          <a:p>
            <a:pPr marL="457200" indent="-457200" algn="just">
              <a:buFont typeface="+mj-lt"/>
              <a:buAutoNum type="arabicPeriod"/>
            </a:pPr>
            <a:r>
              <a:rPr lang="en-PH" sz="2400" dirty="0">
                <a:latin typeface="Bookman Old Style" panose="02050604050505020204" pitchFamily="18" charset="0"/>
              </a:rPr>
              <a:t>He is responsible for all the staff in the lander and their training.</a:t>
            </a:r>
          </a:p>
          <a:p>
            <a:pPr marL="457200" indent="-457200" algn="just">
              <a:buFont typeface="+mj-lt"/>
              <a:buAutoNum type="arabicPeriod"/>
            </a:pPr>
            <a:r>
              <a:rPr lang="en-PH" sz="2400" dirty="0">
                <a:latin typeface="Bookman Old Style" panose="02050604050505020204" pitchFamily="18" charset="0"/>
              </a:rPr>
              <a:t>He is responsible for Hygiene in the larder as per HACCP standards.</a:t>
            </a:r>
          </a:p>
          <a:p>
            <a:pPr marL="457200" indent="-457200" algn="just">
              <a:buFont typeface="+mj-lt"/>
              <a:buAutoNum type="arabicPeriod"/>
            </a:pPr>
            <a:r>
              <a:rPr lang="en-PH" sz="2400" dirty="0">
                <a:latin typeface="Bookman Old Style" panose="02050604050505020204" pitchFamily="18" charset="0"/>
              </a:rPr>
              <a:t>He is responsible for maintaining larder control, like checking for quality and quantity, storing, keeping records of issues, daily stock sheets.</a:t>
            </a:r>
          </a:p>
          <a:p>
            <a:pPr marL="457200" indent="-457200" algn="just">
              <a:buFont typeface="+mj-lt"/>
              <a:buAutoNum type="arabicPeriod"/>
            </a:pPr>
            <a:r>
              <a:rPr lang="en-PH" sz="2400" dirty="0">
                <a:latin typeface="Bookman Old Style" panose="02050604050505020204" pitchFamily="18" charset="0"/>
              </a:rPr>
              <a:t>He is responsible for the controlling </a:t>
            </a:r>
            <a:r>
              <a:rPr lang="en-PH" sz="2400" dirty="0" err="1">
                <a:latin typeface="Bookman Old Style" panose="02050604050505020204" pitchFamily="18" charset="0"/>
              </a:rPr>
              <a:t>pilfergae</a:t>
            </a:r>
            <a:endParaRPr lang="en-PH" sz="2400" dirty="0">
              <a:latin typeface="Bookman Old Style" panose="02050604050505020204" pitchFamily="18" charset="0"/>
            </a:endParaRPr>
          </a:p>
        </p:txBody>
      </p:sp>
    </p:spTree>
    <p:extLst>
      <p:ext uri="{BB962C8B-B14F-4D97-AF65-F5344CB8AC3E}">
        <p14:creationId xmlns:p14="http://schemas.microsoft.com/office/powerpoint/2010/main" val="3869311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0" name="Google Shape;800;p55"/>
          <p:cNvPicPr preferRelativeResize="0"/>
          <p:nvPr/>
        </p:nvPicPr>
        <p:blipFill>
          <a:blip r:embed="rId3">
            <a:alphaModFix/>
          </a:blip>
          <a:stretch>
            <a:fillRect/>
          </a:stretch>
        </p:blipFill>
        <p:spPr>
          <a:xfrm rot="-2471257" flipH="1">
            <a:off x="7381016" y="-705357"/>
            <a:ext cx="1397926" cy="3143552"/>
          </a:xfrm>
          <a:prstGeom prst="rect">
            <a:avLst/>
          </a:prstGeom>
          <a:noFill/>
          <a:ln>
            <a:noFill/>
          </a:ln>
        </p:spPr>
      </p:pic>
      <p:pic>
        <p:nvPicPr>
          <p:cNvPr id="805" name="Google Shape;805;p55"/>
          <p:cNvPicPr preferRelativeResize="0"/>
          <p:nvPr/>
        </p:nvPicPr>
        <p:blipFill>
          <a:blip r:embed="rId4">
            <a:alphaModFix/>
          </a:blip>
          <a:stretch>
            <a:fillRect/>
          </a:stretch>
        </p:blipFill>
        <p:spPr>
          <a:xfrm rot="16938351" flipH="1">
            <a:off x="6320315" y="3400991"/>
            <a:ext cx="1147479" cy="1684243"/>
          </a:xfrm>
          <a:prstGeom prst="rect">
            <a:avLst/>
          </a:prstGeom>
          <a:noFill/>
          <a:ln>
            <a:noFill/>
          </a:ln>
        </p:spPr>
      </p:pic>
      <p:pic>
        <p:nvPicPr>
          <p:cNvPr id="806" name="Google Shape;806;p55"/>
          <p:cNvPicPr preferRelativeResize="0"/>
          <p:nvPr/>
        </p:nvPicPr>
        <p:blipFill>
          <a:blip r:embed="rId5">
            <a:alphaModFix/>
          </a:blip>
          <a:stretch>
            <a:fillRect/>
          </a:stretch>
        </p:blipFill>
        <p:spPr>
          <a:xfrm rot="-4524976" flipH="1">
            <a:off x="7316082" y="4577676"/>
            <a:ext cx="326011" cy="412957"/>
          </a:xfrm>
          <a:prstGeom prst="rect">
            <a:avLst/>
          </a:prstGeom>
          <a:noFill/>
          <a:ln>
            <a:noFill/>
          </a:ln>
        </p:spPr>
      </p:pic>
      <p:sp>
        <p:nvSpPr>
          <p:cNvPr id="14" name="TextBox 13">
            <a:extLst>
              <a:ext uri="{FF2B5EF4-FFF2-40B4-BE49-F238E27FC236}">
                <a16:creationId xmlns:a16="http://schemas.microsoft.com/office/drawing/2014/main" id="{9EBBC14E-1FE5-414E-AE40-79CC0606AE45}"/>
              </a:ext>
            </a:extLst>
          </p:cNvPr>
          <p:cNvSpPr txBox="1"/>
          <p:nvPr/>
        </p:nvSpPr>
        <p:spPr>
          <a:xfrm>
            <a:off x="287382" y="0"/>
            <a:ext cx="8138160" cy="892552"/>
          </a:xfrm>
          <a:prstGeom prst="rect">
            <a:avLst/>
          </a:prstGeom>
          <a:noFill/>
        </p:spPr>
        <p:txBody>
          <a:bodyPr wrap="square" rtlCol="0">
            <a:spAutoFit/>
          </a:bodyPr>
          <a:lstStyle/>
          <a:p>
            <a:pPr algn="ctr"/>
            <a:r>
              <a:rPr lang="en-PH" sz="3200" b="1" dirty="0">
                <a:solidFill>
                  <a:schemeClr val="accent1"/>
                </a:solidFill>
                <a:effectLst>
                  <a:outerShdw blurRad="38100" dist="38100" dir="2700000" algn="tl">
                    <a:srgbClr val="000000">
                      <a:alpha val="43137"/>
                    </a:srgbClr>
                  </a:outerShdw>
                </a:effectLst>
                <a:latin typeface="Bookman Old Style" panose="02050604050505020204" pitchFamily="18" charset="0"/>
              </a:rPr>
              <a:t>LARDER EQUEPMENT</a:t>
            </a:r>
          </a:p>
          <a:p>
            <a:pPr algn="ctr"/>
            <a:r>
              <a:rPr lang="en-PH" sz="2000" dirty="0">
                <a:effectLst>
                  <a:outerShdw blurRad="38100" dist="38100" dir="2700000" algn="tl">
                    <a:srgbClr val="000000">
                      <a:alpha val="43137"/>
                    </a:srgbClr>
                  </a:outerShdw>
                </a:effectLst>
                <a:latin typeface="Bookman Old Style" panose="02050604050505020204" pitchFamily="18" charset="0"/>
              </a:rPr>
              <a:t>Large or heavy duty equipment</a:t>
            </a:r>
          </a:p>
        </p:txBody>
      </p:sp>
      <p:pic>
        <p:nvPicPr>
          <p:cNvPr id="7" name="Picture 6">
            <a:extLst>
              <a:ext uri="{FF2B5EF4-FFF2-40B4-BE49-F238E27FC236}">
                <a16:creationId xmlns:a16="http://schemas.microsoft.com/office/drawing/2014/main" id="{3786F1E7-5400-40D2-A0CF-294441DD6048}"/>
              </a:ext>
            </a:extLst>
          </p:cNvPr>
          <p:cNvPicPr>
            <a:picLocks noChangeAspect="1"/>
          </p:cNvPicPr>
          <p:nvPr/>
        </p:nvPicPr>
        <p:blipFill>
          <a:blip r:embed="rId6"/>
          <a:stretch>
            <a:fillRect/>
          </a:stretch>
        </p:blipFill>
        <p:spPr>
          <a:xfrm>
            <a:off x="287382" y="721723"/>
            <a:ext cx="2058654" cy="2218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34FFF3FA-4E98-407D-89E3-392515F47E13}"/>
              </a:ext>
            </a:extLst>
          </p:cNvPr>
          <p:cNvPicPr>
            <a:picLocks noChangeAspect="1"/>
          </p:cNvPicPr>
          <p:nvPr/>
        </p:nvPicPr>
        <p:blipFill>
          <a:blip r:embed="rId7"/>
          <a:stretch>
            <a:fillRect/>
          </a:stretch>
        </p:blipFill>
        <p:spPr>
          <a:xfrm>
            <a:off x="2763449" y="1022560"/>
            <a:ext cx="2082081" cy="18736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D14AF452-88C2-4FE9-989A-BA1CC38AC7EF}"/>
              </a:ext>
            </a:extLst>
          </p:cNvPr>
          <p:cNvPicPr>
            <a:picLocks noChangeAspect="1"/>
          </p:cNvPicPr>
          <p:nvPr/>
        </p:nvPicPr>
        <p:blipFill>
          <a:blip r:embed="rId8"/>
          <a:stretch>
            <a:fillRect/>
          </a:stretch>
        </p:blipFill>
        <p:spPr>
          <a:xfrm>
            <a:off x="5262943" y="887265"/>
            <a:ext cx="2058654" cy="1912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2BF9A953-3AA9-48FE-885A-5461EC95DD13}"/>
              </a:ext>
            </a:extLst>
          </p:cNvPr>
          <p:cNvPicPr>
            <a:picLocks noChangeAspect="1"/>
          </p:cNvPicPr>
          <p:nvPr/>
        </p:nvPicPr>
        <p:blipFill>
          <a:blip r:embed="rId9"/>
          <a:stretch>
            <a:fillRect/>
          </a:stretch>
        </p:blipFill>
        <p:spPr>
          <a:xfrm>
            <a:off x="1424042" y="3268652"/>
            <a:ext cx="2705100" cy="1714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F93D840-1DC0-4F1F-8D09-73B126F99460}"/>
              </a:ext>
            </a:extLst>
          </p:cNvPr>
          <p:cNvPicPr>
            <a:picLocks noChangeAspect="1"/>
          </p:cNvPicPr>
          <p:nvPr/>
        </p:nvPicPr>
        <p:blipFill>
          <a:blip r:embed="rId10"/>
          <a:stretch>
            <a:fillRect/>
          </a:stretch>
        </p:blipFill>
        <p:spPr>
          <a:xfrm>
            <a:off x="4715883" y="3192452"/>
            <a:ext cx="3152775" cy="1790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7CB371E8-B330-400F-B409-A725A1AE3F37}"/>
              </a:ext>
            </a:extLst>
          </p:cNvPr>
          <p:cNvSpPr txBox="1"/>
          <p:nvPr/>
        </p:nvSpPr>
        <p:spPr>
          <a:xfrm>
            <a:off x="354181" y="2896209"/>
            <a:ext cx="1967213" cy="307777"/>
          </a:xfrm>
          <a:prstGeom prst="rect">
            <a:avLst/>
          </a:prstGeom>
          <a:noFill/>
        </p:spPr>
        <p:txBody>
          <a:bodyPr wrap="square" rtlCol="0">
            <a:spAutoFit/>
          </a:bodyPr>
          <a:lstStyle/>
          <a:p>
            <a:r>
              <a:rPr lang="en-PH" dirty="0"/>
              <a:t>BUFFALO CHOPPER</a:t>
            </a:r>
          </a:p>
        </p:txBody>
      </p:sp>
      <p:sp>
        <p:nvSpPr>
          <p:cNvPr id="21" name="TextBox 20">
            <a:extLst>
              <a:ext uri="{FF2B5EF4-FFF2-40B4-BE49-F238E27FC236}">
                <a16:creationId xmlns:a16="http://schemas.microsoft.com/office/drawing/2014/main" id="{2608B6C2-F000-4E19-8E93-9E7744CBA52E}"/>
              </a:ext>
            </a:extLst>
          </p:cNvPr>
          <p:cNvSpPr txBox="1"/>
          <p:nvPr/>
        </p:nvSpPr>
        <p:spPr>
          <a:xfrm>
            <a:off x="2800440" y="2872328"/>
            <a:ext cx="2136543" cy="307777"/>
          </a:xfrm>
          <a:prstGeom prst="rect">
            <a:avLst/>
          </a:prstGeom>
          <a:noFill/>
        </p:spPr>
        <p:txBody>
          <a:bodyPr wrap="square" rtlCol="0">
            <a:spAutoFit/>
          </a:bodyPr>
          <a:lstStyle/>
          <a:p>
            <a:r>
              <a:rPr lang="en-PH" dirty="0"/>
              <a:t>BONE SAW MACHINE</a:t>
            </a:r>
          </a:p>
        </p:txBody>
      </p:sp>
      <p:sp>
        <p:nvSpPr>
          <p:cNvPr id="22" name="TextBox 21">
            <a:extLst>
              <a:ext uri="{FF2B5EF4-FFF2-40B4-BE49-F238E27FC236}">
                <a16:creationId xmlns:a16="http://schemas.microsoft.com/office/drawing/2014/main" id="{E21D7408-45A8-4108-9EFB-E8F077C8DA46}"/>
              </a:ext>
            </a:extLst>
          </p:cNvPr>
          <p:cNvSpPr txBox="1"/>
          <p:nvPr/>
        </p:nvSpPr>
        <p:spPr>
          <a:xfrm>
            <a:off x="5027613" y="2786742"/>
            <a:ext cx="2529314" cy="307777"/>
          </a:xfrm>
          <a:prstGeom prst="rect">
            <a:avLst/>
          </a:prstGeom>
          <a:noFill/>
        </p:spPr>
        <p:txBody>
          <a:bodyPr wrap="square" rtlCol="0">
            <a:spAutoFit/>
          </a:bodyPr>
          <a:lstStyle/>
          <a:p>
            <a:r>
              <a:rPr lang="en-PH" dirty="0"/>
              <a:t>VEGETABLE PROCESSOR</a:t>
            </a:r>
          </a:p>
        </p:txBody>
      </p:sp>
      <p:sp>
        <p:nvSpPr>
          <p:cNvPr id="23" name="TextBox 22">
            <a:extLst>
              <a:ext uri="{FF2B5EF4-FFF2-40B4-BE49-F238E27FC236}">
                <a16:creationId xmlns:a16="http://schemas.microsoft.com/office/drawing/2014/main" id="{0CDF344F-2BFD-490B-A47B-70A7532DC79E}"/>
              </a:ext>
            </a:extLst>
          </p:cNvPr>
          <p:cNvSpPr txBox="1"/>
          <p:nvPr/>
        </p:nvSpPr>
        <p:spPr>
          <a:xfrm>
            <a:off x="1402210" y="4735822"/>
            <a:ext cx="2940615" cy="307777"/>
          </a:xfrm>
          <a:prstGeom prst="rect">
            <a:avLst/>
          </a:prstGeom>
          <a:noFill/>
        </p:spPr>
        <p:txBody>
          <a:bodyPr wrap="square" rtlCol="0">
            <a:spAutoFit/>
          </a:bodyPr>
          <a:lstStyle/>
          <a:p>
            <a:r>
              <a:rPr lang="en-PH" dirty="0"/>
              <a:t>VACCUM PACKING MACHINE</a:t>
            </a:r>
          </a:p>
        </p:txBody>
      </p:sp>
      <p:sp>
        <p:nvSpPr>
          <p:cNvPr id="24" name="TextBox 23">
            <a:extLst>
              <a:ext uri="{FF2B5EF4-FFF2-40B4-BE49-F238E27FC236}">
                <a16:creationId xmlns:a16="http://schemas.microsoft.com/office/drawing/2014/main" id="{527D5077-0A77-4495-86C8-AE2FB75920FB}"/>
              </a:ext>
            </a:extLst>
          </p:cNvPr>
          <p:cNvSpPr txBox="1"/>
          <p:nvPr/>
        </p:nvSpPr>
        <p:spPr>
          <a:xfrm>
            <a:off x="5511874" y="4694159"/>
            <a:ext cx="1967213" cy="307777"/>
          </a:xfrm>
          <a:prstGeom prst="rect">
            <a:avLst/>
          </a:prstGeom>
          <a:noFill/>
        </p:spPr>
        <p:txBody>
          <a:bodyPr wrap="square" rtlCol="0">
            <a:spAutoFit/>
          </a:bodyPr>
          <a:lstStyle/>
          <a:p>
            <a:r>
              <a:rPr lang="en-PH" dirty="0"/>
              <a:t>HANGING RAIL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0" name="Google Shape;800;p55"/>
          <p:cNvPicPr preferRelativeResize="0"/>
          <p:nvPr/>
        </p:nvPicPr>
        <p:blipFill>
          <a:blip r:embed="rId3">
            <a:alphaModFix/>
          </a:blip>
          <a:stretch>
            <a:fillRect/>
          </a:stretch>
        </p:blipFill>
        <p:spPr>
          <a:xfrm rot="-2471257" flipH="1">
            <a:off x="7381016" y="-705357"/>
            <a:ext cx="1397926" cy="3143552"/>
          </a:xfrm>
          <a:prstGeom prst="rect">
            <a:avLst/>
          </a:prstGeom>
          <a:noFill/>
          <a:ln>
            <a:noFill/>
          </a:ln>
        </p:spPr>
      </p:pic>
      <p:pic>
        <p:nvPicPr>
          <p:cNvPr id="805" name="Google Shape;805;p55"/>
          <p:cNvPicPr preferRelativeResize="0"/>
          <p:nvPr/>
        </p:nvPicPr>
        <p:blipFill>
          <a:blip r:embed="rId4">
            <a:alphaModFix/>
          </a:blip>
          <a:stretch>
            <a:fillRect/>
          </a:stretch>
        </p:blipFill>
        <p:spPr>
          <a:xfrm rot="16938351" flipH="1">
            <a:off x="6320315" y="3400991"/>
            <a:ext cx="1147479" cy="1684243"/>
          </a:xfrm>
          <a:prstGeom prst="rect">
            <a:avLst/>
          </a:prstGeom>
          <a:noFill/>
          <a:ln>
            <a:noFill/>
          </a:ln>
        </p:spPr>
      </p:pic>
      <p:pic>
        <p:nvPicPr>
          <p:cNvPr id="806" name="Google Shape;806;p55"/>
          <p:cNvPicPr preferRelativeResize="0"/>
          <p:nvPr/>
        </p:nvPicPr>
        <p:blipFill>
          <a:blip r:embed="rId5">
            <a:alphaModFix/>
          </a:blip>
          <a:stretch>
            <a:fillRect/>
          </a:stretch>
        </p:blipFill>
        <p:spPr>
          <a:xfrm rot="-4524976" flipH="1">
            <a:off x="7316082" y="4577676"/>
            <a:ext cx="326011" cy="412957"/>
          </a:xfrm>
          <a:prstGeom prst="rect">
            <a:avLst/>
          </a:prstGeom>
          <a:noFill/>
          <a:ln>
            <a:noFill/>
          </a:ln>
        </p:spPr>
      </p:pic>
      <p:sp>
        <p:nvSpPr>
          <p:cNvPr id="14" name="TextBox 13">
            <a:extLst>
              <a:ext uri="{FF2B5EF4-FFF2-40B4-BE49-F238E27FC236}">
                <a16:creationId xmlns:a16="http://schemas.microsoft.com/office/drawing/2014/main" id="{9EBBC14E-1FE5-414E-AE40-79CC0606AE45}"/>
              </a:ext>
            </a:extLst>
          </p:cNvPr>
          <p:cNvSpPr txBox="1"/>
          <p:nvPr/>
        </p:nvSpPr>
        <p:spPr>
          <a:xfrm>
            <a:off x="287382" y="0"/>
            <a:ext cx="8138160" cy="892552"/>
          </a:xfrm>
          <a:prstGeom prst="rect">
            <a:avLst/>
          </a:prstGeom>
          <a:noFill/>
        </p:spPr>
        <p:txBody>
          <a:bodyPr wrap="square" rtlCol="0">
            <a:spAutoFit/>
          </a:bodyPr>
          <a:lstStyle/>
          <a:p>
            <a:pPr algn="ctr"/>
            <a:r>
              <a:rPr lang="en-PH" sz="3200" b="1" dirty="0">
                <a:solidFill>
                  <a:schemeClr val="accent1"/>
                </a:solidFill>
                <a:effectLst>
                  <a:outerShdw blurRad="38100" dist="38100" dir="2700000" algn="tl">
                    <a:srgbClr val="000000">
                      <a:alpha val="43137"/>
                    </a:srgbClr>
                  </a:outerShdw>
                </a:effectLst>
                <a:latin typeface="Bookman Old Style" panose="02050604050505020204" pitchFamily="18" charset="0"/>
              </a:rPr>
              <a:t>LARDER EQUEPMENT</a:t>
            </a:r>
          </a:p>
          <a:p>
            <a:pPr algn="ctr"/>
            <a:r>
              <a:rPr lang="en-PH" sz="2000" dirty="0">
                <a:effectLst>
                  <a:outerShdw blurRad="38100" dist="38100" dir="2700000" algn="tl">
                    <a:srgbClr val="000000">
                      <a:alpha val="43137"/>
                    </a:srgbClr>
                  </a:outerShdw>
                </a:effectLst>
                <a:latin typeface="Bookman Old Style" panose="02050604050505020204" pitchFamily="18" charset="0"/>
              </a:rPr>
              <a:t>Large or heavy duty equipment</a:t>
            </a:r>
          </a:p>
        </p:txBody>
      </p:sp>
      <p:sp>
        <p:nvSpPr>
          <p:cNvPr id="12" name="TextBox 11">
            <a:extLst>
              <a:ext uri="{FF2B5EF4-FFF2-40B4-BE49-F238E27FC236}">
                <a16:creationId xmlns:a16="http://schemas.microsoft.com/office/drawing/2014/main" id="{7CB371E8-B330-400F-B409-A725A1AE3F37}"/>
              </a:ext>
            </a:extLst>
          </p:cNvPr>
          <p:cNvSpPr txBox="1"/>
          <p:nvPr/>
        </p:nvSpPr>
        <p:spPr>
          <a:xfrm>
            <a:off x="443540" y="2695599"/>
            <a:ext cx="1967213" cy="307777"/>
          </a:xfrm>
          <a:prstGeom prst="rect">
            <a:avLst/>
          </a:prstGeom>
          <a:noFill/>
        </p:spPr>
        <p:txBody>
          <a:bodyPr wrap="square" rtlCol="0">
            <a:spAutoFit/>
          </a:bodyPr>
          <a:lstStyle/>
          <a:p>
            <a:r>
              <a:rPr lang="en-PH" dirty="0"/>
              <a:t>SMOKING MACHINE</a:t>
            </a:r>
          </a:p>
        </p:txBody>
      </p:sp>
      <p:sp>
        <p:nvSpPr>
          <p:cNvPr id="21" name="TextBox 20">
            <a:extLst>
              <a:ext uri="{FF2B5EF4-FFF2-40B4-BE49-F238E27FC236}">
                <a16:creationId xmlns:a16="http://schemas.microsoft.com/office/drawing/2014/main" id="{2608B6C2-F000-4E19-8E93-9E7744CBA52E}"/>
              </a:ext>
            </a:extLst>
          </p:cNvPr>
          <p:cNvSpPr txBox="1"/>
          <p:nvPr/>
        </p:nvSpPr>
        <p:spPr>
          <a:xfrm>
            <a:off x="3342259" y="2756638"/>
            <a:ext cx="2136543" cy="307777"/>
          </a:xfrm>
          <a:prstGeom prst="rect">
            <a:avLst/>
          </a:prstGeom>
          <a:noFill/>
        </p:spPr>
        <p:txBody>
          <a:bodyPr wrap="square" rtlCol="0">
            <a:spAutoFit/>
          </a:bodyPr>
          <a:lstStyle/>
          <a:p>
            <a:r>
              <a:rPr lang="en-PH" dirty="0"/>
              <a:t>REFRIGERTOR</a:t>
            </a:r>
          </a:p>
        </p:txBody>
      </p:sp>
      <p:sp>
        <p:nvSpPr>
          <p:cNvPr id="22" name="TextBox 21">
            <a:extLst>
              <a:ext uri="{FF2B5EF4-FFF2-40B4-BE49-F238E27FC236}">
                <a16:creationId xmlns:a16="http://schemas.microsoft.com/office/drawing/2014/main" id="{E21D7408-45A8-4108-9EFB-E8F077C8DA46}"/>
              </a:ext>
            </a:extLst>
          </p:cNvPr>
          <p:cNvSpPr txBox="1"/>
          <p:nvPr/>
        </p:nvSpPr>
        <p:spPr>
          <a:xfrm>
            <a:off x="5737354" y="2749580"/>
            <a:ext cx="2529314" cy="307777"/>
          </a:xfrm>
          <a:prstGeom prst="rect">
            <a:avLst/>
          </a:prstGeom>
          <a:noFill/>
        </p:spPr>
        <p:txBody>
          <a:bodyPr wrap="square" rtlCol="0">
            <a:spAutoFit/>
          </a:bodyPr>
          <a:lstStyle/>
          <a:p>
            <a:r>
              <a:rPr lang="en-PH" dirty="0"/>
              <a:t>STEEL WORK TABLE</a:t>
            </a:r>
          </a:p>
        </p:txBody>
      </p:sp>
      <p:sp>
        <p:nvSpPr>
          <p:cNvPr id="23" name="TextBox 22">
            <a:extLst>
              <a:ext uri="{FF2B5EF4-FFF2-40B4-BE49-F238E27FC236}">
                <a16:creationId xmlns:a16="http://schemas.microsoft.com/office/drawing/2014/main" id="{0CDF344F-2BFD-490B-A47B-70A7532DC79E}"/>
              </a:ext>
            </a:extLst>
          </p:cNvPr>
          <p:cNvSpPr txBox="1"/>
          <p:nvPr/>
        </p:nvSpPr>
        <p:spPr>
          <a:xfrm>
            <a:off x="627295" y="4809040"/>
            <a:ext cx="2940615" cy="307777"/>
          </a:xfrm>
          <a:prstGeom prst="rect">
            <a:avLst/>
          </a:prstGeom>
          <a:noFill/>
        </p:spPr>
        <p:txBody>
          <a:bodyPr wrap="square" rtlCol="0">
            <a:spAutoFit/>
          </a:bodyPr>
          <a:lstStyle/>
          <a:p>
            <a:r>
              <a:rPr lang="en-PH" dirty="0"/>
              <a:t>SALAMANDER</a:t>
            </a:r>
          </a:p>
        </p:txBody>
      </p:sp>
      <p:sp>
        <p:nvSpPr>
          <p:cNvPr id="24" name="TextBox 23">
            <a:extLst>
              <a:ext uri="{FF2B5EF4-FFF2-40B4-BE49-F238E27FC236}">
                <a16:creationId xmlns:a16="http://schemas.microsoft.com/office/drawing/2014/main" id="{527D5077-0A77-4495-86C8-AE2FB75920FB}"/>
              </a:ext>
            </a:extLst>
          </p:cNvPr>
          <p:cNvSpPr txBox="1"/>
          <p:nvPr/>
        </p:nvSpPr>
        <p:spPr>
          <a:xfrm>
            <a:off x="3718831" y="4792697"/>
            <a:ext cx="1967213" cy="307777"/>
          </a:xfrm>
          <a:prstGeom prst="rect">
            <a:avLst/>
          </a:prstGeom>
          <a:noFill/>
        </p:spPr>
        <p:txBody>
          <a:bodyPr wrap="square" rtlCol="0">
            <a:spAutoFit/>
          </a:bodyPr>
          <a:lstStyle/>
          <a:p>
            <a:r>
              <a:rPr lang="en-PH" dirty="0"/>
              <a:t>FISH KETTLE</a:t>
            </a:r>
          </a:p>
        </p:txBody>
      </p:sp>
      <p:pic>
        <p:nvPicPr>
          <p:cNvPr id="2" name="Picture 1">
            <a:extLst>
              <a:ext uri="{FF2B5EF4-FFF2-40B4-BE49-F238E27FC236}">
                <a16:creationId xmlns:a16="http://schemas.microsoft.com/office/drawing/2014/main" id="{5885ABEF-3570-483F-990E-99F33136917A}"/>
              </a:ext>
            </a:extLst>
          </p:cNvPr>
          <p:cNvPicPr>
            <a:picLocks noChangeAspect="1"/>
          </p:cNvPicPr>
          <p:nvPr/>
        </p:nvPicPr>
        <p:blipFill>
          <a:blip r:embed="rId6"/>
          <a:stretch>
            <a:fillRect/>
          </a:stretch>
        </p:blipFill>
        <p:spPr>
          <a:xfrm>
            <a:off x="354181" y="981099"/>
            <a:ext cx="2349600" cy="1714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D84E5E3F-3E38-4140-89CB-393EE8A2C021}"/>
              </a:ext>
            </a:extLst>
          </p:cNvPr>
          <p:cNvPicPr>
            <a:picLocks noChangeAspect="1"/>
          </p:cNvPicPr>
          <p:nvPr/>
        </p:nvPicPr>
        <p:blipFill>
          <a:blip r:embed="rId7"/>
          <a:stretch>
            <a:fillRect/>
          </a:stretch>
        </p:blipFill>
        <p:spPr>
          <a:xfrm>
            <a:off x="3120494" y="813538"/>
            <a:ext cx="1967213" cy="1943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0A6C8E11-3C90-4FEA-8F0E-860F54F8B2FF}"/>
              </a:ext>
            </a:extLst>
          </p:cNvPr>
          <p:cNvPicPr>
            <a:picLocks noChangeAspect="1"/>
          </p:cNvPicPr>
          <p:nvPr/>
        </p:nvPicPr>
        <p:blipFill>
          <a:blip r:embed="rId8"/>
          <a:stretch>
            <a:fillRect/>
          </a:stretch>
        </p:blipFill>
        <p:spPr>
          <a:xfrm>
            <a:off x="5504420" y="847120"/>
            <a:ext cx="2209800" cy="1866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72591AF9-5E2D-49E9-BBAA-B14DF991BCC8}"/>
              </a:ext>
            </a:extLst>
          </p:cNvPr>
          <p:cNvPicPr>
            <a:picLocks noChangeAspect="1"/>
          </p:cNvPicPr>
          <p:nvPr/>
        </p:nvPicPr>
        <p:blipFill>
          <a:blip r:embed="rId9"/>
          <a:stretch>
            <a:fillRect/>
          </a:stretch>
        </p:blipFill>
        <p:spPr>
          <a:xfrm>
            <a:off x="266844" y="3018340"/>
            <a:ext cx="2505075" cy="17907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6DBEC45-E34C-49A0-8361-63B5EE8116AA}"/>
              </a:ext>
            </a:extLst>
          </p:cNvPr>
          <p:cNvPicPr>
            <a:picLocks noChangeAspect="1"/>
          </p:cNvPicPr>
          <p:nvPr/>
        </p:nvPicPr>
        <p:blipFill>
          <a:blip r:embed="rId10"/>
          <a:stretch>
            <a:fillRect/>
          </a:stretch>
        </p:blipFill>
        <p:spPr>
          <a:xfrm>
            <a:off x="3066593" y="3068672"/>
            <a:ext cx="2587732" cy="1724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86E4638A-4906-4C99-9F2E-0F4135349EFA}"/>
              </a:ext>
            </a:extLst>
          </p:cNvPr>
          <p:cNvPicPr>
            <a:picLocks noChangeAspect="1"/>
          </p:cNvPicPr>
          <p:nvPr/>
        </p:nvPicPr>
        <p:blipFill>
          <a:blip r:embed="rId11"/>
          <a:stretch>
            <a:fillRect/>
          </a:stretch>
        </p:blipFill>
        <p:spPr>
          <a:xfrm>
            <a:off x="6022050" y="3073435"/>
            <a:ext cx="2283734" cy="1714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4">
            <a:extLst>
              <a:ext uri="{FF2B5EF4-FFF2-40B4-BE49-F238E27FC236}">
                <a16:creationId xmlns:a16="http://schemas.microsoft.com/office/drawing/2014/main" id="{7C99693C-2976-405A-BAA6-19BB1FDAB86C}"/>
              </a:ext>
            </a:extLst>
          </p:cNvPr>
          <p:cNvSpPr txBox="1"/>
          <p:nvPr/>
        </p:nvSpPr>
        <p:spPr>
          <a:xfrm>
            <a:off x="6203435" y="4528240"/>
            <a:ext cx="1967213" cy="307777"/>
          </a:xfrm>
          <a:prstGeom prst="rect">
            <a:avLst/>
          </a:prstGeom>
          <a:noFill/>
        </p:spPr>
        <p:txBody>
          <a:bodyPr wrap="square" rtlCol="0">
            <a:spAutoFit/>
          </a:bodyPr>
          <a:lstStyle/>
          <a:p>
            <a:r>
              <a:rPr lang="en-PH" dirty="0"/>
              <a:t>MINCING MACHINE</a:t>
            </a:r>
          </a:p>
        </p:txBody>
      </p:sp>
    </p:spTree>
    <p:extLst>
      <p:ext uri="{BB962C8B-B14F-4D97-AF65-F5344CB8AC3E}">
        <p14:creationId xmlns:p14="http://schemas.microsoft.com/office/powerpoint/2010/main" val="329436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0" name="Google Shape;800;p55"/>
          <p:cNvPicPr preferRelativeResize="0"/>
          <p:nvPr/>
        </p:nvPicPr>
        <p:blipFill>
          <a:blip r:embed="rId3">
            <a:alphaModFix/>
          </a:blip>
          <a:stretch>
            <a:fillRect/>
          </a:stretch>
        </p:blipFill>
        <p:spPr>
          <a:xfrm rot="-2471257" flipH="1">
            <a:off x="7381016" y="-705357"/>
            <a:ext cx="1397926" cy="3143552"/>
          </a:xfrm>
          <a:prstGeom prst="rect">
            <a:avLst/>
          </a:prstGeom>
          <a:noFill/>
          <a:ln>
            <a:noFill/>
          </a:ln>
        </p:spPr>
      </p:pic>
      <p:pic>
        <p:nvPicPr>
          <p:cNvPr id="805" name="Google Shape;805;p55"/>
          <p:cNvPicPr preferRelativeResize="0"/>
          <p:nvPr/>
        </p:nvPicPr>
        <p:blipFill>
          <a:blip r:embed="rId4">
            <a:alphaModFix/>
          </a:blip>
          <a:stretch>
            <a:fillRect/>
          </a:stretch>
        </p:blipFill>
        <p:spPr>
          <a:xfrm rot="16938351" flipH="1">
            <a:off x="6320315" y="3400991"/>
            <a:ext cx="1147479" cy="1684243"/>
          </a:xfrm>
          <a:prstGeom prst="rect">
            <a:avLst/>
          </a:prstGeom>
          <a:noFill/>
          <a:ln>
            <a:noFill/>
          </a:ln>
        </p:spPr>
      </p:pic>
      <p:pic>
        <p:nvPicPr>
          <p:cNvPr id="806" name="Google Shape;806;p55"/>
          <p:cNvPicPr preferRelativeResize="0"/>
          <p:nvPr/>
        </p:nvPicPr>
        <p:blipFill>
          <a:blip r:embed="rId5">
            <a:alphaModFix/>
          </a:blip>
          <a:stretch>
            <a:fillRect/>
          </a:stretch>
        </p:blipFill>
        <p:spPr>
          <a:xfrm rot="-4524976" flipH="1">
            <a:off x="7316082" y="4577676"/>
            <a:ext cx="326011" cy="412957"/>
          </a:xfrm>
          <a:prstGeom prst="rect">
            <a:avLst/>
          </a:prstGeom>
          <a:noFill/>
          <a:ln>
            <a:noFill/>
          </a:ln>
        </p:spPr>
      </p:pic>
      <p:sp>
        <p:nvSpPr>
          <p:cNvPr id="14" name="TextBox 13">
            <a:extLst>
              <a:ext uri="{FF2B5EF4-FFF2-40B4-BE49-F238E27FC236}">
                <a16:creationId xmlns:a16="http://schemas.microsoft.com/office/drawing/2014/main" id="{9EBBC14E-1FE5-414E-AE40-79CC0606AE45}"/>
              </a:ext>
            </a:extLst>
          </p:cNvPr>
          <p:cNvSpPr txBox="1"/>
          <p:nvPr/>
        </p:nvSpPr>
        <p:spPr>
          <a:xfrm>
            <a:off x="287382" y="0"/>
            <a:ext cx="8138160" cy="892552"/>
          </a:xfrm>
          <a:prstGeom prst="rect">
            <a:avLst/>
          </a:prstGeom>
          <a:noFill/>
        </p:spPr>
        <p:txBody>
          <a:bodyPr wrap="square" rtlCol="0">
            <a:spAutoFit/>
          </a:bodyPr>
          <a:lstStyle/>
          <a:p>
            <a:pPr algn="ctr"/>
            <a:r>
              <a:rPr lang="en-PH" sz="3200" b="1" dirty="0">
                <a:solidFill>
                  <a:schemeClr val="accent1"/>
                </a:solidFill>
                <a:effectLst>
                  <a:outerShdw blurRad="38100" dist="38100" dir="2700000" algn="tl">
                    <a:srgbClr val="000000">
                      <a:alpha val="43137"/>
                    </a:srgbClr>
                  </a:outerShdw>
                </a:effectLst>
                <a:latin typeface="Bookman Old Style" panose="02050604050505020204" pitchFamily="18" charset="0"/>
              </a:rPr>
              <a:t>LARDER EQUEPMENT</a:t>
            </a:r>
          </a:p>
          <a:p>
            <a:pPr algn="ctr"/>
            <a:r>
              <a:rPr lang="en-PH" sz="2000" dirty="0">
                <a:effectLst>
                  <a:outerShdw blurRad="38100" dist="38100" dir="2700000" algn="tl">
                    <a:srgbClr val="000000">
                      <a:alpha val="43137"/>
                    </a:srgbClr>
                  </a:outerShdw>
                </a:effectLst>
                <a:latin typeface="Bookman Old Style" panose="02050604050505020204" pitchFamily="18" charset="0"/>
              </a:rPr>
              <a:t>Large or heavy duty equipment</a:t>
            </a:r>
          </a:p>
        </p:txBody>
      </p:sp>
      <p:sp>
        <p:nvSpPr>
          <p:cNvPr id="12" name="TextBox 11">
            <a:extLst>
              <a:ext uri="{FF2B5EF4-FFF2-40B4-BE49-F238E27FC236}">
                <a16:creationId xmlns:a16="http://schemas.microsoft.com/office/drawing/2014/main" id="{7CB371E8-B330-400F-B409-A725A1AE3F37}"/>
              </a:ext>
            </a:extLst>
          </p:cNvPr>
          <p:cNvSpPr txBox="1"/>
          <p:nvPr/>
        </p:nvSpPr>
        <p:spPr>
          <a:xfrm>
            <a:off x="195910" y="2696907"/>
            <a:ext cx="2676954" cy="307777"/>
          </a:xfrm>
          <a:prstGeom prst="rect">
            <a:avLst/>
          </a:prstGeom>
          <a:noFill/>
        </p:spPr>
        <p:txBody>
          <a:bodyPr wrap="square" rtlCol="0">
            <a:spAutoFit/>
          </a:bodyPr>
          <a:lstStyle/>
          <a:p>
            <a:r>
              <a:rPr lang="en-PH" dirty="0"/>
              <a:t>GRAVITY OR MEAT SLICER</a:t>
            </a:r>
          </a:p>
        </p:txBody>
      </p:sp>
      <p:sp>
        <p:nvSpPr>
          <p:cNvPr id="21" name="TextBox 20">
            <a:extLst>
              <a:ext uri="{FF2B5EF4-FFF2-40B4-BE49-F238E27FC236}">
                <a16:creationId xmlns:a16="http://schemas.microsoft.com/office/drawing/2014/main" id="{2608B6C2-F000-4E19-8E93-9E7744CBA52E}"/>
              </a:ext>
            </a:extLst>
          </p:cNvPr>
          <p:cNvSpPr txBox="1"/>
          <p:nvPr/>
        </p:nvSpPr>
        <p:spPr>
          <a:xfrm>
            <a:off x="3367877" y="2701886"/>
            <a:ext cx="2136543" cy="307777"/>
          </a:xfrm>
          <a:prstGeom prst="rect">
            <a:avLst/>
          </a:prstGeom>
          <a:noFill/>
        </p:spPr>
        <p:txBody>
          <a:bodyPr wrap="square" rtlCol="0">
            <a:spAutoFit/>
          </a:bodyPr>
          <a:lstStyle/>
          <a:p>
            <a:r>
              <a:rPr lang="en-PH" dirty="0"/>
              <a:t>DOUGH MIXER</a:t>
            </a:r>
          </a:p>
        </p:txBody>
      </p:sp>
      <p:sp>
        <p:nvSpPr>
          <p:cNvPr id="22" name="TextBox 21">
            <a:extLst>
              <a:ext uri="{FF2B5EF4-FFF2-40B4-BE49-F238E27FC236}">
                <a16:creationId xmlns:a16="http://schemas.microsoft.com/office/drawing/2014/main" id="{E21D7408-45A8-4108-9EFB-E8F077C8DA46}"/>
              </a:ext>
            </a:extLst>
          </p:cNvPr>
          <p:cNvSpPr txBox="1"/>
          <p:nvPr/>
        </p:nvSpPr>
        <p:spPr>
          <a:xfrm>
            <a:off x="5737354" y="2749580"/>
            <a:ext cx="2529314" cy="307777"/>
          </a:xfrm>
          <a:prstGeom prst="rect">
            <a:avLst/>
          </a:prstGeom>
          <a:noFill/>
        </p:spPr>
        <p:txBody>
          <a:bodyPr wrap="square" rtlCol="0">
            <a:spAutoFit/>
          </a:bodyPr>
          <a:lstStyle/>
          <a:p>
            <a:r>
              <a:rPr lang="en-PH" dirty="0"/>
              <a:t>SANDWICH COUNTER</a:t>
            </a:r>
          </a:p>
        </p:txBody>
      </p:sp>
      <p:sp>
        <p:nvSpPr>
          <p:cNvPr id="23" name="TextBox 22">
            <a:extLst>
              <a:ext uri="{FF2B5EF4-FFF2-40B4-BE49-F238E27FC236}">
                <a16:creationId xmlns:a16="http://schemas.microsoft.com/office/drawing/2014/main" id="{0CDF344F-2BFD-490B-A47B-70A7532DC79E}"/>
              </a:ext>
            </a:extLst>
          </p:cNvPr>
          <p:cNvSpPr txBox="1"/>
          <p:nvPr/>
        </p:nvSpPr>
        <p:spPr>
          <a:xfrm>
            <a:off x="627295" y="4809040"/>
            <a:ext cx="2940615" cy="307777"/>
          </a:xfrm>
          <a:prstGeom prst="rect">
            <a:avLst/>
          </a:prstGeom>
          <a:noFill/>
        </p:spPr>
        <p:txBody>
          <a:bodyPr wrap="square" rtlCol="0">
            <a:spAutoFit/>
          </a:bodyPr>
          <a:lstStyle/>
          <a:p>
            <a:r>
              <a:rPr lang="en-PH" dirty="0"/>
              <a:t>SAUSAGE STUFFER</a:t>
            </a:r>
          </a:p>
        </p:txBody>
      </p:sp>
      <p:sp>
        <p:nvSpPr>
          <p:cNvPr id="24" name="TextBox 23">
            <a:extLst>
              <a:ext uri="{FF2B5EF4-FFF2-40B4-BE49-F238E27FC236}">
                <a16:creationId xmlns:a16="http://schemas.microsoft.com/office/drawing/2014/main" id="{527D5077-0A77-4495-86C8-AE2FB75920FB}"/>
              </a:ext>
            </a:extLst>
          </p:cNvPr>
          <p:cNvSpPr txBox="1"/>
          <p:nvPr/>
        </p:nvSpPr>
        <p:spPr>
          <a:xfrm>
            <a:off x="3363802" y="4818997"/>
            <a:ext cx="1967213" cy="307777"/>
          </a:xfrm>
          <a:prstGeom prst="rect">
            <a:avLst/>
          </a:prstGeom>
          <a:noFill/>
        </p:spPr>
        <p:txBody>
          <a:bodyPr wrap="square" rtlCol="0">
            <a:spAutoFit/>
          </a:bodyPr>
          <a:lstStyle/>
          <a:p>
            <a:r>
              <a:rPr lang="en-PH" dirty="0"/>
              <a:t>GRIDING MACHINE</a:t>
            </a:r>
          </a:p>
        </p:txBody>
      </p:sp>
      <p:sp>
        <p:nvSpPr>
          <p:cNvPr id="25" name="TextBox 24">
            <a:extLst>
              <a:ext uri="{FF2B5EF4-FFF2-40B4-BE49-F238E27FC236}">
                <a16:creationId xmlns:a16="http://schemas.microsoft.com/office/drawing/2014/main" id="{7C99693C-2976-405A-BAA6-19BB1FDAB86C}"/>
              </a:ext>
            </a:extLst>
          </p:cNvPr>
          <p:cNvSpPr txBox="1"/>
          <p:nvPr/>
        </p:nvSpPr>
        <p:spPr>
          <a:xfrm>
            <a:off x="5910447" y="4806457"/>
            <a:ext cx="1967213" cy="307777"/>
          </a:xfrm>
          <a:prstGeom prst="rect">
            <a:avLst/>
          </a:prstGeom>
          <a:noFill/>
        </p:spPr>
        <p:txBody>
          <a:bodyPr wrap="square" rtlCol="0">
            <a:spAutoFit/>
          </a:bodyPr>
          <a:lstStyle/>
          <a:p>
            <a:r>
              <a:rPr lang="en-PH" dirty="0"/>
              <a:t>WEIGHING SCALE</a:t>
            </a:r>
          </a:p>
        </p:txBody>
      </p:sp>
      <p:pic>
        <p:nvPicPr>
          <p:cNvPr id="6" name="Picture 5">
            <a:extLst>
              <a:ext uri="{FF2B5EF4-FFF2-40B4-BE49-F238E27FC236}">
                <a16:creationId xmlns:a16="http://schemas.microsoft.com/office/drawing/2014/main" id="{A7BDC0B2-F629-46D7-88F3-18669A194C8A}"/>
              </a:ext>
            </a:extLst>
          </p:cNvPr>
          <p:cNvPicPr>
            <a:picLocks noChangeAspect="1"/>
          </p:cNvPicPr>
          <p:nvPr/>
        </p:nvPicPr>
        <p:blipFill>
          <a:blip r:embed="rId6"/>
          <a:stretch>
            <a:fillRect/>
          </a:stretch>
        </p:blipFill>
        <p:spPr>
          <a:xfrm>
            <a:off x="364993" y="916160"/>
            <a:ext cx="2338788" cy="1714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F7A825D3-F0F1-4611-80D6-B6F3F077F495}"/>
              </a:ext>
            </a:extLst>
          </p:cNvPr>
          <p:cNvPicPr>
            <a:picLocks noChangeAspect="1"/>
          </p:cNvPicPr>
          <p:nvPr/>
        </p:nvPicPr>
        <p:blipFill>
          <a:blip r:embed="rId7"/>
          <a:stretch>
            <a:fillRect/>
          </a:stretch>
        </p:blipFill>
        <p:spPr>
          <a:xfrm>
            <a:off x="3066593" y="916160"/>
            <a:ext cx="2209799" cy="17536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C3A69652-5CCE-483C-AB30-8DD17951654D}"/>
              </a:ext>
            </a:extLst>
          </p:cNvPr>
          <p:cNvPicPr>
            <a:picLocks noChangeAspect="1"/>
          </p:cNvPicPr>
          <p:nvPr/>
        </p:nvPicPr>
        <p:blipFill>
          <a:blip r:embed="rId8"/>
          <a:stretch>
            <a:fillRect/>
          </a:stretch>
        </p:blipFill>
        <p:spPr>
          <a:xfrm>
            <a:off x="5686045" y="866419"/>
            <a:ext cx="2033914" cy="1895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6AB522EA-B19B-418A-9E4F-4C6273F13649}"/>
              </a:ext>
            </a:extLst>
          </p:cNvPr>
          <p:cNvPicPr>
            <a:picLocks noChangeAspect="1"/>
          </p:cNvPicPr>
          <p:nvPr/>
        </p:nvPicPr>
        <p:blipFill>
          <a:blip r:embed="rId9"/>
          <a:stretch>
            <a:fillRect/>
          </a:stretch>
        </p:blipFill>
        <p:spPr>
          <a:xfrm>
            <a:off x="364339" y="3027864"/>
            <a:ext cx="2334529" cy="17811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F4787330-0692-47F4-86A5-9DC8EAD30782}"/>
              </a:ext>
            </a:extLst>
          </p:cNvPr>
          <p:cNvPicPr>
            <a:picLocks noChangeAspect="1"/>
          </p:cNvPicPr>
          <p:nvPr/>
        </p:nvPicPr>
        <p:blipFill>
          <a:blip r:embed="rId10"/>
          <a:stretch>
            <a:fillRect/>
          </a:stretch>
        </p:blipFill>
        <p:spPr>
          <a:xfrm>
            <a:off x="3168008" y="2999562"/>
            <a:ext cx="2283734" cy="1714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DD0E6A54-7C96-4D54-8FA6-90A73B7E0E3A}"/>
              </a:ext>
            </a:extLst>
          </p:cNvPr>
          <p:cNvPicPr>
            <a:picLocks noChangeAspect="1"/>
          </p:cNvPicPr>
          <p:nvPr/>
        </p:nvPicPr>
        <p:blipFill>
          <a:blip r:embed="rId11"/>
          <a:stretch>
            <a:fillRect/>
          </a:stretch>
        </p:blipFill>
        <p:spPr>
          <a:xfrm>
            <a:off x="5737354" y="3057357"/>
            <a:ext cx="2066925" cy="1736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93333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0" name="Google Shape;800;p55"/>
          <p:cNvPicPr preferRelativeResize="0"/>
          <p:nvPr/>
        </p:nvPicPr>
        <p:blipFill>
          <a:blip r:embed="rId3">
            <a:alphaModFix/>
          </a:blip>
          <a:stretch>
            <a:fillRect/>
          </a:stretch>
        </p:blipFill>
        <p:spPr>
          <a:xfrm rot="-2471257" flipH="1">
            <a:off x="7381016" y="-705357"/>
            <a:ext cx="1397926" cy="3143552"/>
          </a:xfrm>
          <a:prstGeom prst="rect">
            <a:avLst/>
          </a:prstGeom>
          <a:noFill/>
          <a:ln>
            <a:noFill/>
          </a:ln>
        </p:spPr>
      </p:pic>
      <p:pic>
        <p:nvPicPr>
          <p:cNvPr id="805" name="Google Shape;805;p55"/>
          <p:cNvPicPr preferRelativeResize="0"/>
          <p:nvPr/>
        </p:nvPicPr>
        <p:blipFill>
          <a:blip r:embed="rId4">
            <a:alphaModFix/>
          </a:blip>
          <a:stretch>
            <a:fillRect/>
          </a:stretch>
        </p:blipFill>
        <p:spPr>
          <a:xfrm rot="16938351" flipH="1">
            <a:off x="6320315" y="3400991"/>
            <a:ext cx="1147479" cy="1684243"/>
          </a:xfrm>
          <a:prstGeom prst="rect">
            <a:avLst/>
          </a:prstGeom>
          <a:noFill/>
          <a:ln>
            <a:noFill/>
          </a:ln>
        </p:spPr>
      </p:pic>
      <p:pic>
        <p:nvPicPr>
          <p:cNvPr id="806" name="Google Shape;806;p55"/>
          <p:cNvPicPr preferRelativeResize="0"/>
          <p:nvPr/>
        </p:nvPicPr>
        <p:blipFill>
          <a:blip r:embed="rId5">
            <a:alphaModFix/>
          </a:blip>
          <a:stretch>
            <a:fillRect/>
          </a:stretch>
        </p:blipFill>
        <p:spPr>
          <a:xfrm rot="-4524976" flipH="1">
            <a:off x="7316082" y="4577676"/>
            <a:ext cx="326011" cy="412957"/>
          </a:xfrm>
          <a:prstGeom prst="rect">
            <a:avLst/>
          </a:prstGeom>
          <a:noFill/>
          <a:ln>
            <a:noFill/>
          </a:ln>
        </p:spPr>
      </p:pic>
      <p:sp>
        <p:nvSpPr>
          <p:cNvPr id="14" name="TextBox 13">
            <a:extLst>
              <a:ext uri="{FF2B5EF4-FFF2-40B4-BE49-F238E27FC236}">
                <a16:creationId xmlns:a16="http://schemas.microsoft.com/office/drawing/2014/main" id="{9EBBC14E-1FE5-414E-AE40-79CC0606AE45}"/>
              </a:ext>
            </a:extLst>
          </p:cNvPr>
          <p:cNvSpPr txBox="1"/>
          <p:nvPr/>
        </p:nvSpPr>
        <p:spPr>
          <a:xfrm>
            <a:off x="287382" y="0"/>
            <a:ext cx="8138160" cy="892552"/>
          </a:xfrm>
          <a:prstGeom prst="rect">
            <a:avLst/>
          </a:prstGeom>
          <a:noFill/>
        </p:spPr>
        <p:txBody>
          <a:bodyPr wrap="square" rtlCol="0">
            <a:spAutoFit/>
          </a:bodyPr>
          <a:lstStyle/>
          <a:p>
            <a:pPr algn="ctr"/>
            <a:r>
              <a:rPr lang="en-PH" sz="3200" b="1" dirty="0">
                <a:solidFill>
                  <a:schemeClr val="accent1"/>
                </a:solidFill>
                <a:effectLst>
                  <a:outerShdw blurRad="38100" dist="38100" dir="2700000" algn="tl">
                    <a:srgbClr val="000000">
                      <a:alpha val="43137"/>
                    </a:srgbClr>
                  </a:outerShdw>
                </a:effectLst>
                <a:latin typeface="Bookman Old Style" panose="02050604050505020204" pitchFamily="18" charset="0"/>
              </a:rPr>
              <a:t>LARDER EQUEPMENT</a:t>
            </a:r>
          </a:p>
          <a:p>
            <a:pPr algn="ctr"/>
            <a:r>
              <a:rPr lang="en-PH" sz="2000" dirty="0">
                <a:effectLst>
                  <a:outerShdw blurRad="38100" dist="38100" dir="2700000" algn="tl">
                    <a:srgbClr val="000000">
                      <a:alpha val="43137"/>
                    </a:srgbClr>
                  </a:outerShdw>
                </a:effectLst>
                <a:latin typeface="Bookman Old Style" panose="02050604050505020204" pitchFamily="18" charset="0"/>
              </a:rPr>
              <a:t>Large or heavy duty equipment</a:t>
            </a:r>
          </a:p>
        </p:txBody>
      </p:sp>
      <p:sp>
        <p:nvSpPr>
          <p:cNvPr id="12" name="TextBox 11">
            <a:extLst>
              <a:ext uri="{FF2B5EF4-FFF2-40B4-BE49-F238E27FC236}">
                <a16:creationId xmlns:a16="http://schemas.microsoft.com/office/drawing/2014/main" id="{7CB371E8-B330-400F-B409-A725A1AE3F37}"/>
              </a:ext>
            </a:extLst>
          </p:cNvPr>
          <p:cNvSpPr txBox="1"/>
          <p:nvPr/>
        </p:nvSpPr>
        <p:spPr>
          <a:xfrm>
            <a:off x="1621594" y="3775322"/>
            <a:ext cx="2676954" cy="307777"/>
          </a:xfrm>
          <a:prstGeom prst="rect">
            <a:avLst/>
          </a:prstGeom>
          <a:noFill/>
        </p:spPr>
        <p:txBody>
          <a:bodyPr wrap="square" rtlCol="0">
            <a:spAutoFit/>
          </a:bodyPr>
          <a:lstStyle/>
          <a:p>
            <a:r>
              <a:rPr lang="en-PH" dirty="0"/>
              <a:t>BUTCHER’S BLOCK</a:t>
            </a:r>
          </a:p>
        </p:txBody>
      </p:sp>
      <p:sp>
        <p:nvSpPr>
          <p:cNvPr id="21" name="TextBox 20">
            <a:extLst>
              <a:ext uri="{FF2B5EF4-FFF2-40B4-BE49-F238E27FC236}">
                <a16:creationId xmlns:a16="http://schemas.microsoft.com/office/drawing/2014/main" id="{2608B6C2-F000-4E19-8E93-9E7744CBA52E}"/>
              </a:ext>
            </a:extLst>
          </p:cNvPr>
          <p:cNvSpPr txBox="1"/>
          <p:nvPr/>
        </p:nvSpPr>
        <p:spPr>
          <a:xfrm>
            <a:off x="5605484" y="1587568"/>
            <a:ext cx="2233625" cy="307777"/>
          </a:xfrm>
          <a:prstGeom prst="rect">
            <a:avLst/>
          </a:prstGeom>
          <a:noFill/>
        </p:spPr>
        <p:txBody>
          <a:bodyPr wrap="square" rtlCol="0">
            <a:spAutoFit/>
          </a:bodyPr>
          <a:lstStyle/>
          <a:p>
            <a:r>
              <a:rPr lang="en-PH" dirty="0"/>
              <a:t>STEAM KETTLE</a:t>
            </a:r>
          </a:p>
        </p:txBody>
      </p:sp>
      <p:pic>
        <p:nvPicPr>
          <p:cNvPr id="2" name="Picture 1">
            <a:extLst>
              <a:ext uri="{FF2B5EF4-FFF2-40B4-BE49-F238E27FC236}">
                <a16:creationId xmlns:a16="http://schemas.microsoft.com/office/drawing/2014/main" id="{B7A2BFD7-9DEC-46B7-95F9-9E0C1C9EDF79}"/>
              </a:ext>
            </a:extLst>
          </p:cNvPr>
          <p:cNvPicPr>
            <a:picLocks noChangeAspect="1"/>
          </p:cNvPicPr>
          <p:nvPr/>
        </p:nvPicPr>
        <p:blipFill>
          <a:blip r:embed="rId6"/>
          <a:stretch>
            <a:fillRect/>
          </a:stretch>
        </p:blipFill>
        <p:spPr>
          <a:xfrm>
            <a:off x="1000201" y="1214289"/>
            <a:ext cx="3148246" cy="24531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1F886F4B-81E7-4360-A719-F1B79DC16E75}"/>
              </a:ext>
            </a:extLst>
          </p:cNvPr>
          <p:cNvPicPr>
            <a:picLocks noChangeAspect="1"/>
          </p:cNvPicPr>
          <p:nvPr/>
        </p:nvPicPr>
        <p:blipFill>
          <a:blip r:embed="rId7"/>
          <a:stretch>
            <a:fillRect/>
          </a:stretch>
        </p:blipFill>
        <p:spPr>
          <a:xfrm>
            <a:off x="4748631" y="1918866"/>
            <a:ext cx="3540561" cy="23242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03020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21" name="Title 20">
            <a:extLst>
              <a:ext uri="{FF2B5EF4-FFF2-40B4-BE49-F238E27FC236}">
                <a16:creationId xmlns:a16="http://schemas.microsoft.com/office/drawing/2014/main" id="{72EC2AE0-D23A-409F-AE4D-D95DC148170B}"/>
              </a:ext>
            </a:extLst>
          </p:cNvPr>
          <p:cNvSpPr>
            <a:spLocks noGrp="1"/>
          </p:cNvSpPr>
          <p:nvPr>
            <p:ph type="title"/>
          </p:nvPr>
        </p:nvSpPr>
        <p:spPr>
          <a:xfrm>
            <a:off x="720000" y="275208"/>
            <a:ext cx="7704000" cy="572700"/>
          </a:xfrm>
        </p:spPr>
        <p:txBody>
          <a:bodyPr/>
          <a:lstStyle/>
          <a:p>
            <a:r>
              <a:rPr lang="en-PH" sz="4800" dirty="0">
                <a:effectLst>
                  <a:outerShdw blurRad="38100" dist="38100" dir="2700000" algn="tl">
                    <a:srgbClr val="000000">
                      <a:alpha val="43137"/>
                    </a:srgbClr>
                  </a:outerShdw>
                </a:effectLst>
                <a:latin typeface="Bookman Old Style" panose="02050604050505020204" pitchFamily="18" charset="0"/>
              </a:rPr>
              <a:t>OUR TEAM!!</a:t>
            </a:r>
          </a:p>
        </p:txBody>
      </p:sp>
      <p:sp>
        <p:nvSpPr>
          <p:cNvPr id="22" name="TextBox 21">
            <a:extLst>
              <a:ext uri="{FF2B5EF4-FFF2-40B4-BE49-F238E27FC236}">
                <a16:creationId xmlns:a16="http://schemas.microsoft.com/office/drawing/2014/main" id="{8FE3FD0B-BC7D-4155-A84C-9979BB544B1A}"/>
              </a:ext>
            </a:extLst>
          </p:cNvPr>
          <p:cNvSpPr txBox="1"/>
          <p:nvPr/>
        </p:nvSpPr>
        <p:spPr>
          <a:xfrm>
            <a:off x="2259874" y="1136469"/>
            <a:ext cx="5355771" cy="3108543"/>
          </a:xfrm>
          <a:prstGeom prst="rect">
            <a:avLst/>
          </a:prstGeom>
          <a:noFill/>
        </p:spPr>
        <p:txBody>
          <a:bodyPr wrap="square" rtlCol="0">
            <a:spAutoFit/>
          </a:bodyPr>
          <a:lstStyle/>
          <a:p>
            <a:pPr marL="285750" indent="-285750" algn="just">
              <a:buFont typeface="Arial" panose="020B0604020202020204" pitchFamily="34" charset="0"/>
              <a:buChar char="•"/>
            </a:pPr>
            <a:r>
              <a:rPr lang="en-PH" sz="2800" dirty="0">
                <a:effectLst>
                  <a:outerShdw blurRad="38100" dist="38100" dir="2700000" algn="tl">
                    <a:srgbClr val="000000">
                      <a:alpha val="43137"/>
                    </a:srgbClr>
                  </a:outerShdw>
                </a:effectLst>
                <a:latin typeface="Bookman Old Style" panose="02050604050505020204" pitchFamily="18" charset="0"/>
              </a:rPr>
              <a:t>BIASONG, FEDERICO S.</a:t>
            </a:r>
          </a:p>
          <a:p>
            <a:pPr marL="285750" indent="-285750" algn="just">
              <a:buFont typeface="Arial" panose="020B0604020202020204" pitchFamily="34" charset="0"/>
              <a:buChar char="•"/>
            </a:pPr>
            <a:r>
              <a:rPr lang="en-PH" sz="2800" dirty="0">
                <a:effectLst>
                  <a:outerShdw blurRad="38100" dist="38100" dir="2700000" algn="tl">
                    <a:srgbClr val="000000">
                      <a:alpha val="43137"/>
                    </a:srgbClr>
                  </a:outerShdw>
                </a:effectLst>
                <a:latin typeface="Bookman Old Style" panose="02050604050505020204" pitchFamily="18" charset="0"/>
              </a:rPr>
              <a:t>BARDAJE, JOICO JANE M.</a:t>
            </a:r>
          </a:p>
          <a:p>
            <a:pPr marL="285750" indent="-285750" algn="just">
              <a:buFont typeface="Arial" panose="020B0604020202020204" pitchFamily="34" charset="0"/>
              <a:buChar char="•"/>
            </a:pPr>
            <a:r>
              <a:rPr lang="en-PH" sz="2800" dirty="0">
                <a:effectLst>
                  <a:outerShdw blurRad="38100" dist="38100" dir="2700000" algn="tl">
                    <a:srgbClr val="000000">
                      <a:alpha val="43137"/>
                    </a:srgbClr>
                  </a:outerShdw>
                </a:effectLst>
                <a:latin typeface="Bookman Old Style" panose="02050604050505020204" pitchFamily="18" charset="0"/>
              </a:rPr>
              <a:t>PELENO, SHANN </a:t>
            </a:r>
          </a:p>
          <a:p>
            <a:pPr marL="285750" indent="-285750" algn="just">
              <a:buFont typeface="Arial" panose="020B0604020202020204" pitchFamily="34" charset="0"/>
              <a:buChar char="•"/>
            </a:pPr>
            <a:r>
              <a:rPr lang="en-PH" sz="2800" dirty="0">
                <a:effectLst>
                  <a:outerShdw blurRad="38100" dist="38100" dir="2700000" algn="tl">
                    <a:srgbClr val="000000">
                      <a:alpha val="43137"/>
                    </a:srgbClr>
                  </a:outerShdw>
                </a:effectLst>
                <a:latin typeface="Bookman Old Style" panose="02050604050505020204" pitchFamily="18" charset="0"/>
              </a:rPr>
              <a:t>TAGANA, JOHN ROY</a:t>
            </a:r>
          </a:p>
          <a:p>
            <a:pPr marL="285750" indent="-285750" algn="just">
              <a:buFont typeface="Arial" panose="020B0604020202020204" pitchFamily="34" charset="0"/>
              <a:buChar char="•"/>
            </a:pPr>
            <a:r>
              <a:rPr lang="en-PH" sz="2800" dirty="0">
                <a:effectLst>
                  <a:outerShdw blurRad="38100" dist="38100" dir="2700000" algn="tl">
                    <a:srgbClr val="000000">
                      <a:alpha val="43137"/>
                    </a:srgbClr>
                  </a:outerShdw>
                </a:effectLst>
                <a:latin typeface="Bookman Old Style" panose="02050604050505020204" pitchFamily="18" charset="0"/>
              </a:rPr>
              <a:t>TIU, RICA MAE JOY Y.</a:t>
            </a:r>
          </a:p>
          <a:p>
            <a:pPr marL="285750" indent="-285750" algn="just">
              <a:buFont typeface="Arial" panose="020B0604020202020204" pitchFamily="34" charset="0"/>
              <a:buChar char="•"/>
            </a:pPr>
            <a:r>
              <a:rPr lang="en-PH" sz="2800" dirty="0">
                <a:effectLst>
                  <a:outerShdw blurRad="38100" dist="38100" dir="2700000" algn="tl">
                    <a:srgbClr val="000000">
                      <a:alpha val="43137"/>
                    </a:srgbClr>
                  </a:outerShdw>
                </a:effectLst>
                <a:latin typeface="Bookman Old Style" panose="02050604050505020204" pitchFamily="18" charset="0"/>
              </a:rPr>
              <a:t>TUBO, QUEENIE HEART</a:t>
            </a:r>
          </a:p>
          <a:p>
            <a:pPr marL="285750" indent="-285750" algn="just">
              <a:buFont typeface="Arial" panose="020B0604020202020204" pitchFamily="34" charset="0"/>
              <a:buChar char="•"/>
            </a:pPr>
            <a:r>
              <a:rPr lang="en-PH" sz="2800" dirty="0">
                <a:effectLst>
                  <a:outerShdw blurRad="38100" dist="38100" dir="2700000" algn="tl">
                    <a:srgbClr val="000000">
                      <a:alpha val="43137"/>
                    </a:srgbClr>
                  </a:outerShdw>
                </a:effectLst>
                <a:latin typeface="Bookman Old Style" panose="02050604050505020204" pitchFamily="18" charset="0"/>
              </a:rPr>
              <a:t>UDTUHAN, DARREN A.</a:t>
            </a:r>
          </a:p>
        </p:txBody>
      </p:sp>
      <p:sp>
        <p:nvSpPr>
          <p:cNvPr id="33" name="Google Shape;1103;p70">
            <a:extLst>
              <a:ext uri="{FF2B5EF4-FFF2-40B4-BE49-F238E27FC236}">
                <a16:creationId xmlns:a16="http://schemas.microsoft.com/office/drawing/2014/main" id="{264ECAC6-2E58-4A8F-9778-D514D51E4C46}"/>
              </a:ext>
            </a:extLst>
          </p:cNvPr>
          <p:cNvSpPr txBox="1">
            <a:spLocks/>
          </p:cNvSpPr>
          <p:nvPr/>
        </p:nvSpPr>
        <p:spPr>
          <a:xfrm>
            <a:off x="-2545714" y="4247223"/>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pPr marL="514350" indent="-514350">
              <a:buFont typeface="Wingdings" panose="05000000000000000000" pitchFamily="2" charset="2"/>
              <a:buChar char="Ø"/>
            </a:pPr>
            <a:r>
              <a:rPr lang="en-PH" sz="1800" dirty="0"/>
              <a:t>Reference;</a:t>
            </a:r>
          </a:p>
        </p:txBody>
      </p:sp>
      <p:sp>
        <p:nvSpPr>
          <p:cNvPr id="23" name="Rectangle 22">
            <a:extLst>
              <a:ext uri="{FF2B5EF4-FFF2-40B4-BE49-F238E27FC236}">
                <a16:creationId xmlns:a16="http://schemas.microsoft.com/office/drawing/2014/main" id="{91AD8307-0679-4845-832C-79A15A440E8F}"/>
              </a:ext>
            </a:extLst>
          </p:cNvPr>
          <p:cNvSpPr/>
          <p:nvPr/>
        </p:nvSpPr>
        <p:spPr>
          <a:xfrm>
            <a:off x="1306286" y="4560515"/>
            <a:ext cx="6531428" cy="307777"/>
          </a:xfrm>
          <a:prstGeom prst="rect">
            <a:avLst/>
          </a:prstGeom>
        </p:spPr>
        <p:txBody>
          <a:bodyPr wrap="square">
            <a:spAutoFit/>
          </a:bodyPr>
          <a:lstStyle/>
          <a:p>
            <a:pPr marL="0" indent="0">
              <a:buNone/>
            </a:pPr>
            <a:r>
              <a:rPr lang="en-PH" i="1" dirty="0">
                <a:effectLst>
                  <a:outerShdw blurRad="38100" dist="38100" dir="2700000" algn="tl">
                    <a:srgbClr val="000000">
                      <a:alpha val="43137"/>
                    </a:srgbClr>
                  </a:outerShdw>
                </a:effectLst>
                <a:latin typeface="Ink Free" panose="03080402000500000000" pitchFamily="66" charset="0"/>
                <a:hlinkClick r:id="rId3">
                  <a:extLst>
                    <a:ext uri="{A12FA001-AC4F-418D-AE19-62706E023703}">
                      <ahyp:hlinkClr xmlns:ahyp="http://schemas.microsoft.com/office/drawing/2018/hyperlinkcolor" val="tx"/>
                    </a:ext>
                  </a:extLst>
                </a:hlinkClick>
              </a:rPr>
              <a:t>GARDE MANGER &amp; CHARCUTERIE | PPTX | Cooking | Food &amp; Drink</a:t>
            </a:r>
            <a:endParaRPr lang="en-PH" i="1" dirty="0">
              <a:effectLst>
                <a:outerShdw blurRad="38100" dist="38100" dir="2700000" algn="tl">
                  <a:srgbClr val="000000">
                    <a:alpha val="43137"/>
                  </a:srgbClr>
                </a:outerShdw>
              </a:effectLst>
              <a:latin typeface="Ink Free" panose="03080402000500000000" pitchFamily="66"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pic>
        <p:nvPicPr>
          <p:cNvPr id="1104" name="Google Shape;1104;p70"/>
          <p:cNvPicPr preferRelativeResize="0"/>
          <p:nvPr/>
        </p:nvPicPr>
        <p:blipFill>
          <a:blip r:embed="rId3">
            <a:alphaModFix/>
          </a:blip>
          <a:stretch>
            <a:fillRect/>
          </a:stretch>
        </p:blipFill>
        <p:spPr>
          <a:xfrm>
            <a:off x="1325598" y="2608613"/>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
        <p:nvSpPr>
          <p:cNvPr id="4" name="TextBox 3">
            <a:extLst>
              <a:ext uri="{FF2B5EF4-FFF2-40B4-BE49-F238E27FC236}">
                <a16:creationId xmlns:a16="http://schemas.microsoft.com/office/drawing/2014/main" id="{BCA12215-A636-412E-87D3-79A65ED012F9}"/>
              </a:ext>
            </a:extLst>
          </p:cNvPr>
          <p:cNvSpPr txBox="1"/>
          <p:nvPr/>
        </p:nvSpPr>
        <p:spPr>
          <a:xfrm>
            <a:off x="728113" y="239115"/>
            <a:ext cx="7687773" cy="2785378"/>
          </a:xfrm>
          <a:prstGeom prst="rect">
            <a:avLst/>
          </a:prstGeom>
          <a:noFill/>
        </p:spPr>
        <p:txBody>
          <a:bodyPr wrap="square" rtlCol="0">
            <a:spAutoFit/>
          </a:bodyPr>
          <a:lstStyle/>
          <a:p>
            <a:pPr algn="ctr"/>
            <a:r>
              <a:rPr lang="en-PH" sz="11500" b="1" dirty="0">
                <a:effectLst>
                  <a:outerShdw blurRad="38100" dist="38100" dir="2700000" algn="tl">
                    <a:srgbClr val="000000">
                      <a:alpha val="43137"/>
                    </a:srgbClr>
                  </a:outerShdw>
                </a:effectLst>
                <a:latin typeface="Bookman Old Style" panose="02050604050505020204" pitchFamily="18" charset="0"/>
              </a:rPr>
              <a:t>TENKS!!</a:t>
            </a:r>
          </a:p>
          <a:p>
            <a:pPr algn="ctr"/>
            <a:r>
              <a:rPr lang="en-PH" sz="6000" b="1" dirty="0">
                <a:effectLst>
                  <a:outerShdw blurRad="38100" dist="38100" dir="2700000" algn="tl">
                    <a:srgbClr val="000000">
                      <a:alpha val="43137"/>
                    </a:srgbClr>
                  </a:outerShdw>
                </a:effectLst>
                <a:latin typeface="Bookman Old Style" panose="02050604050505020204" pitchFamily="18" charset="0"/>
              </a:rPr>
              <a:t>MHUAA!!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2" name="Google Shape;422;p38"/>
          <p:cNvPicPr preferRelativeResize="0"/>
          <p:nvPr/>
        </p:nvPicPr>
        <p:blipFill>
          <a:blip r:embed="rId3">
            <a:alphaModFix/>
          </a:blip>
          <a:stretch>
            <a:fillRect/>
          </a:stretch>
        </p:blipFill>
        <p:spPr>
          <a:xfrm>
            <a:off x="456610" y="279155"/>
            <a:ext cx="1121750" cy="3948094"/>
          </a:xfrm>
          <a:prstGeom prst="rect">
            <a:avLst/>
          </a:prstGeom>
          <a:noFill/>
          <a:ln>
            <a:noFill/>
          </a:ln>
        </p:spPr>
      </p:pic>
      <p:pic>
        <p:nvPicPr>
          <p:cNvPr id="423" name="Google Shape;423;p38"/>
          <p:cNvPicPr preferRelativeResize="0"/>
          <p:nvPr/>
        </p:nvPicPr>
        <p:blipFill>
          <a:blip r:embed="rId4">
            <a:alphaModFix/>
          </a:blip>
          <a:stretch>
            <a:fillRect/>
          </a:stretch>
        </p:blipFill>
        <p:spPr>
          <a:xfrm>
            <a:off x="671075" y="952500"/>
            <a:ext cx="1397926" cy="3143551"/>
          </a:xfrm>
          <a:prstGeom prst="rect">
            <a:avLst/>
          </a:prstGeom>
          <a:noFill/>
          <a:ln>
            <a:noFill/>
          </a:ln>
        </p:spPr>
      </p:pic>
      <p:pic>
        <p:nvPicPr>
          <p:cNvPr id="424" name="Google Shape;424;p38"/>
          <p:cNvPicPr preferRelativeResize="0"/>
          <p:nvPr/>
        </p:nvPicPr>
        <p:blipFill>
          <a:blip r:embed="rId5">
            <a:alphaModFix/>
          </a:blip>
          <a:stretch>
            <a:fillRect/>
          </a:stretch>
        </p:blipFill>
        <p:spPr>
          <a:xfrm>
            <a:off x="6480531" y="2929335"/>
            <a:ext cx="941294" cy="1044520"/>
          </a:xfrm>
          <a:prstGeom prst="rect">
            <a:avLst/>
          </a:prstGeom>
          <a:noFill/>
          <a:ln>
            <a:noFill/>
          </a:ln>
        </p:spPr>
      </p:pic>
      <p:pic>
        <p:nvPicPr>
          <p:cNvPr id="425" name="Google Shape;425;p38"/>
          <p:cNvPicPr preferRelativeResize="0"/>
          <p:nvPr/>
        </p:nvPicPr>
        <p:blipFill>
          <a:blip r:embed="rId6">
            <a:alphaModFix/>
          </a:blip>
          <a:stretch>
            <a:fillRect/>
          </a:stretch>
        </p:blipFill>
        <p:spPr>
          <a:xfrm rot="-1396901">
            <a:off x="7355674" y="326079"/>
            <a:ext cx="1147479" cy="1684243"/>
          </a:xfrm>
          <a:prstGeom prst="rect">
            <a:avLst/>
          </a:prstGeom>
          <a:noFill/>
          <a:ln>
            <a:noFill/>
          </a:ln>
        </p:spPr>
      </p:pic>
      <p:pic>
        <p:nvPicPr>
          <p:cNvPr id="426" name="Google Shape;426;p38"/>
          <p:cNvPicPr preferRelativeResize="0"/>
          <p:nvPr/>
        </p:nvPicPr>
        <p:blipFill>
          <a:blip r:embed="rId7">
            <a:alphaModFix/>
          </a:blip>
          <a:stretch>
            <a:fillRect/>
          </a:stretch>
        </p:blipFill>
        <p:spPr>
          <a:xfrm rot="4078026" flipH="1">
            <a:off x="1252791" y="3677133"/>
            <a:ext cx="779793" cy="1886834"/>
          </a:xfrm>
          <a:prstGeom prst="rect">
            <a:avLst/>
          </a:prstGeom>
          <a:noFill/>
          <a:ln>
            <a:noFill/>
          </a:ln>
        </p:spPr>
      </p:pic>
      <p:pic>
        <p:nvPicPr>
          <p:cNvPr id="427" name="Google Shape;427;p38"/>
          <p:cNvPicPr preferRelativeResize="0"/>
          <p:nvPr/>
        </p:nvPicPr>
        <p:blipFill>
          <a:blip r:embed="rId8">
            <a:alphaModFix/>
          </a:blip>
          <a:stretch>
            <a:fillRect/>
          </a:stretch>
        </p:blipFill>
        <p:spPr>
          <a:xfrm>
            <a:off x="-1281025" y="2245786"/>
            <a:ext cx="2743250" cy="2838889"/>
          </a:xfrm>
          <a:prstGeom prst="rect">
            <a:avLst/>
          </a:prstGeom>
          <a:noFill/>
          <a:ln>
            <a:noFill/>
          </a:ln>
        </p:spPr>
      </p:pic>
      <p:sp>
        <p:nvSpPr>
          <p:cNvPr id="14" name="Google Shape;11996;p38">
            <a:extLst>
              <a:ext uri="{FF2B5EF4-FFF2-40B4-BE49-F238E27FC236}">
                <a16:creationId xmlns:a16="http://schemas.microsoft.com/office/drawing/2014/main" id="{B2D0CE43-B2AB-4BA5-8E94-5F8D8A8C762D}"/>
              </a:ext>
            </a:extLst>
          </p:cNvPr>
          <p:cNvSpPr txBox="1">
            <a:spLocks/>
          </p:cNvSpPr>
          <p:nvPr/>
        </p:nvSpPr>
        <p:spPr>
          <a:xfrm>
            <a:off x="1178663" y="754203"/>
            <a:ext cx="6750750" cy="2412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9500" b="0" i="0" u="none" strike="noStrike" cap="none">
                <a:solidFill>
                  <a:schemeClr val="accent1"/>
                </a:solidFill>
                <a:latin typeface="Averia Serif Libre"/>
                <a:ea typeface="Averia Serif Libre"/>
                <a:cs typeface="Averia Serif Libre"/>
                <a:sym typeface="Averia Serif Libre"/>
              </a:defRPr>
            </a:lvl1pPr>
            <a:lvl2pPr marR="0" lvl="1"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ctr"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r>
              <a:rPr lang="en-PH" sz="6600" b="1" dirty="0">
                <a:solidFill>
                  <a:schemeClr val="tx1"/>
                </a:solidFill>
                <a:effectLst>
                  <a:outerShdw blurRad="38100" dist="38100" dir="2700000" algn="tl">
                    <a:srgbClr val="000000">
                      <a:alpha val="43137"/>
                    </a:srgbClr>
                  </a:outerShdw>
                </a:effectLst>
                <a:latin typeface="Bookman Old Style" panose="02050604050505020204" pitchFamily="18" charset="0"/>
              </a:rPr>
              <a:t>PRODUCTS OF GARDE MANGER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5" name="Google Shape;435;p39"/>
          <p:cNvPicPr preferRelativeResize="0"/>
          <p:nvPr/>
        </p:nvPicPr>
        <p:blipFill>
          <a:blip r:embed="rId3">
            <a:alphaModFix/>
          </a:blip>
          <a:stretch>
            <a:fillRect/>
          </a:stretch>
        </p:blipFill>
        <p:spPr>
          <a:xfrm rot="2700148">
            <a:off x="7947197" y="4621120"/>
            <a:ext cx="364095" cy="461187"/>
          </a:xfrm>
          <a:prstGeom prst="rect">
            <a:avLst/>
          </a:prstGeom>
          <a:noFill/>
          <a:ln>
            <a:noFill/>
          </a:ln>
        </p:spPr>
      </p:pic>
      <p:sp>
        <p:nvSpPr>
          <p:cNvPr id="12" name="Rectangle 11">
            <a:extLst>
              <a:ext uri="{FF2B5EF4-FFF2-40B4-BE49-F238E27FC236}">
                <a16:creationId xmlns:a16="http://schemas.microsoft.com/office/drawing/2014/main" id="{100FEEE6-A893-42D0-BFF6-A2094CF1A918}"/>
              </a:ext>
            </a:extLst>
          </p:cNvPr>
          <p:cNvSpPr/>
          <p:nvPr/>
        </p:nvSpPr>
        <p:spPr>
          <a:xfrm>
            <a:off x="722972" y="443466"/>
            <a:ext cx="7406272" cy="4185761"/>
          </a:xfrm>
          <a:prstGeom prst="rect">
            <a:avLst/>
          </a:prstGeom>
        </p:spPr>
        <p:txBody>
          <a:bodyPr wrap="square">
            <a:spAutoFit/>
          </a:bodyPr>
          <a:lstStyle/>
          <a:p>
            <a:pPr marL="571500" indent="-571500" algn="just">
              <a:buFont typeface="Wingdings" panose="05000000000000000000" pitchFamily="2" charset="2"/>
              <a:buChar char="Ø"/>
            </a:pPr>
            <a:r>
              <a:rPr lang="en-US" sz="3800" dirty="0">
                <a:solidFill>
                  <a:schemeClr val="tx1"/>
                </a:solidFill>
                <a:latin typeface="Baskerville Old Face" panose="02020602080505020303" pitchFamily="18" charset="0"/>
              </a:rPr>
              <a:t>	</a:t>
            </a:r>
            <a:r>
              <a:rPr lang="en-US" sz="3800" dirty="0">
                <a:solidFill>
                  <a:schemeClr val="tx1"/>
                </a:solidFill>
                <a:latin typeface="Bookman Old Style" panose="02050604050505020204" pitchFamily="18" charset="0"/>
              </a:rPr>
              <a:t>In the classical culinary arts, </a:t>
            </a:r>
            <a:r>
              <a:rPr lang="en-US" sz="3800" dirty="0" err="1">
                <a:solidFill>
                  <a:schemeClr val="tx1"/>
                </a:solidFill>
                <a:latin typeface="Bookman Old Style" panose="02050604050505020204" pitchFamily="18" charset="0"/>
              </a:rPr>
              <a:t>garde</a:t>
            </a:r>
            <a:r>
              <a:rPr lang="en-US" sz="3800" dirty="0">
                <a:solidFill>
                  <a:schemeClr val="tx1"/>
                </a:solidFill>
                <a:latin typeface="Bookman Old Style" panose="02050604050505020204" pitchFamily="18" charset="0"/>
              </a:rPr>
              <a:t> manger refers to a category of foods produced in the cold kitchen as well as the board array of </a:t>
            </a:r>
            <a:r>
              <a:rPr lang="en-US" sz="3800" dirty="0" err="1">
                <a:solidFill>
                  <a:schemeClr val="tx1"/>
                </a:solidFill>
                <a:latin typeface="Bookman Old Style" panose="02050604050505020204" pitchFamily="18" charset="0"/>
              </a:rPr>
              <a:t>tichniques</a:t>
            </a:r>
            <a:r>
              <a:rPr lang="en-US" sz="3800" dirty="0">
                <a:solidFill>
                  <a:schemeClr val="tx1"/>
                </a:solidFill>
                <a:latin typeface="Bookman Old Style" panose="02050604050505020204" pitchFamily="18" charset="0"/>
              </a:rPr>
              <a:t> used for preparing the food</a:t>
            </a:r>
            <a:endParaRPr lang="en-PH" sz="3800" dirty="0">
              <a:solidFill>
                <a:schemeClr val="tx1"/>
              </a:solidFill>
              <a:latin typeface="Bookman Old Style" panose="02050604050505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Google Shape;885;p58"/>
          <p:cNvGrpSpPr/>
          <p:nvPr/>
        </p:nvGrpSpPr>
        <p:grpSpPr>
          <a:xfrm>
            <a:off x="470717" y="112560"/>
            <a:ext cx="1999287" cy="1754901"/>
            <a:chOff x="672043" y="1900675"/>
            <a:chExt cx="1999287" cy="1754901"/>
          </a:xfrm>
        </p:grpSpPr>
        <p:pic>
          <p:nvPicPr>
            <p:cNvPr id="886" name="Google Shape;886;p58"/>
            <p:cNvPicPr preferRelativeResize="0"/>
            <p:nvPr/>
          </p:nvPicPr>
          <p:blipFill>
            <a:blip r:embed="rId3">
              <a:alphaModFix/>
            </a:blip>
            <a:stretch>
              <a:fillRect/>
            </a:stretch>
          </p:blipFill>
          <p:spPr>
            <a:xfrm rot="3649537">
              <a:off x="1134152" y="1935217"/>
              <a:ext cx="1068708" cy="1685818"/>
            </a:xfrm>
            <a:prstGeom prst="rect">
              <a:avLst/>
            </a:prstGeom>
            <a:noFill/>
            <a:ln>
              <a:noFill/>
            </a:ln>
          </p:spPr>
        </p:pic>
        <p:pic>
          <p:nvPicPr>
            <p:cNvPr id="887" name="Google Shape;887;p58"/>
            <p:cNvPicPr preferRelativeResize="0"/>
            <p:nvPr/>
          </p:nvPicPr>
          <p:blipFill>
            <a:blip r:embed="rId4">
              <a:alphaModFix amt="60000"/>
            </a:blip>
            <a:stretch>
              <a:fillRect/>
            </a:stretch>
          </p:blipFill>
          <p:spPr>
            <a:xfrm rot="3649537">
              <a:off x="1140512" y="1935217"/>
              <a:ext cx="1068708" cy="1685818"/>
            </a:xfrm>
            <a:prstGeom prst="rect">
              <a:avLst/>
            </a:prstGeom>
            <a:noFill/>
            <a:ln>
              <a:noFill/>
            </a:ln>
          </p:spPr>
        </p:pic>
      </p:grpSp>
      <p:pic>
        <p:nvPicPr>
          <p:cNvPr id="888" name="Google Shape;888;p58"/>
          <p:cNvPicPr preferRelativeResize="0"/>
          <p:nvPr/>
        </p:nvPicPr>
        <p:blipFill>
          <a:blip r:embed="rId5">
            <a:alphaModFix/>
          </a:blip>
          <a:stretch>
            <a:fillRect/>
          </a:stretch>
        </p:blipFill>
        <p:spPr>
          <a:xfrm rot="4212926">
            <a:off x="3507143" y="131377"/>
            <a:ext cx="796960" cy="1792176"/>
          </a:xfrm>
          <a:prstGeom prst="rect">
            <a:avLst/>
          </a:prstGeom>
          <a:noFill/>
          <a:ln>
            <a:noFill/>
          </a:ln>
        </p:spPr>
      </p:pic>
      <p:pic>
        <p:nvPicPr>
          <p:cNvPr id="889" name="Google Shape;889;p58"/>
          <p:cNvPicPr preferRelativeResize="0"/>
          <p:nvPr/>
        </p:nvPicPr>
        <p:blipFill>
          <a:blip r:embed="rId6">
            <a:alphaModFix/>
          </a:blip>
          <a:stretch>
            <a:fillRect/>
          </a:stretch>
        </p:blipFill>
        <p:spPr>
          <a:xfrm rot="10800000" flipH="1">
            <a:off x="5341245" y="-658979"/>
            <a:ext cx="404243" cy="1877414"/>
          </a:xfrm>
          <a:prstGeom prst="rect">
            <a:avLst/>
          </a:prstGeom>
          <a:noFill/>
          <a:ln>
            <a:noFill/>
          </a:ln>
        </p:spPr>
      </p:pic>
      <p:sp>
        <p:nvSpPr>
          <p:cNvPr id="891" name="Google Shape;891;p58"/>
          <p:cNvSpPr txBox="1">
            <a:spLocks noGrp="1"/>
          </p:cNvSpPr>
          <p:nvPr>
            <p:ph type="title"/>
          </p:nvPr>
        </p:nvSpPr>
        <p:spPr>
          <a:xfrm>
            <a:off x="-1164070" y="29290"/>
            <a:ext cx="7704000" cy="572700"/>
          </a:xfrm>
          <a:prstGeom prst="rect">
            <a:avLst/>
          </a:prstGeom>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Ø"/>
            </a:pPr>
            <a:r>
              <a:rPr lang="en" sz="4000" dirty="0">
                <a:effectLst>
                  <a:outerShdw blurRad="38100" dist="38100" dir="2700000" algn="tl">
                    <a:srgbClr val="000000">
                      <a:alpha val="43137"/>
                    </a:srgbClr>
                  </a:outerShdw>
                </a:effectLst>
                <a:latin typeface="Bookman Old Style" panose="02050604050505020204" pitchFamily="18" charset="0"/>
              </a:rPr>
              <a:t>SOME EXAMPLE</a:t>
            </a:r>
            <a:endParaRPr sz="4000" dirty="0">
              <a:effectLst>
                <a:outerShdw blurRad="38100" dist="38100" dir="2700000" algn="tl">
                  <a:srgbClr val="000000">
                    <a:alpha val="43137"/>
                  </a:srgbClr>
                </a:outerShdw>
              </a:effectLst>
              <a:latin typeface="Bookman Old Style" panose="02050604050505020204" pitchFamily="18" charset="0"/>
            </a:endParaRPr>
          </a:p>
        </p:txBody>
      </p:sp>
      <p:pic>
        <p:nvPicPr>
          <p:cNvPr id="901" name="Google Shape;901;p58"/>
          <p:cNvPicPr preferRelativeResize="0"/>
          <p:nvPr/>
        </p:nvPicPr>
        <p:blipFill rotWithShape="1">
          <a:blip r:embed="rId7">
            <a:alphaModFix/>
          </a:blip>
          <a:srcRect t="49657"/>
          <a:stretch/>
        </p:blipFill>
        <p:spPr>
          <a:xfrm>
            <a:off x="8296124" y="4515563"/>
            <a:ext cx="978116" cy="627937"/>
          </a:xfrm>
          <a:prstGeom prst="rect">
            <a:avLst/>
          </a:prstGeom>
          <a:noFill/>
          <a:ln>
            <a:noFill/>
          </a:ln>
        </p:spPr>
      </p:pic>
      <p:grpSp>
        <p:nvGrpSpPr>
          <p:cNvPr id="5" name="Group 4">
            <a:extLst>
              <a:ext uri="{FF2B5EF4-FFF2-40B4-BE49-F238E27FC236}">
                <a16:creationId xmlns:a16="http://schemas.microsoft.com/office/drawing/2014/main" id="{1036ED78-83F0-48B4-A4C8-5A40A5D7F57A}"/>
              </a:ext>
            </a:extLst>
          </p:cNvPr>
          <p:cNvGrpSpPr/>
          <p:nvPr/>
        </p:nvGrpSpPr>
        <p:grpSpPr>
          <a:xfrm>
            <a:off x="572082" y="1305481"/>
            <a:ext cx="901459" cy="897058"/>
            <a:chOff x="572082" y="1305481"/>
            <a:chExt cx="901459" cy="897058"/>
          </a:xfrm>
        </p:grpSpPr>
        <p:pic>
          <p:nvPicPr>
            <p:cNvPr id="890" name="Google Shape;890;p58"/>
            <p:cNvPicPr preferRelativeResize="0"/>
            <p:nvPr/>
          </p:nvPicPr>
          <p:blipFill>
            <a:blip r:embed="rId8">
              <a:alphaModFix/>
            </a:blip>
            <a:stretch>
              <a:fillRect/>
            </a:stretch>
          </p:blipFill>
          <p:spPr>
            <a:xfrm rot="11235843">
              <a:off x="572082" y="1305481"/>
              <a:ext cx="643376" cy="526752"/>
            </a:xfrm>
            <a:prstGeom prst="rect">
              <a:avLst/>
            </a:prstGeom>
            <a:noFill/>
            <a:ln>
              <a:noFill/>
            </a:ln>
          </p:spPr>
        </p:pic>
        <p:pic>
          <p:nvPicPr>
            <p:cNvPr id="900" name="Google Shape;900;p58"/>
            <p:cNvPicPr preferRelativeResize="0"/>
            <p:nvPr/>
          </p:nvPicPr>
          <p:blipFill rotWithShape="1">
            <a:blip r:embed="rId7">
              <a:alphaModFix/>
            </a:blip>
            <a:srcRect t="49657"/>
            <a:stretch/>
          </p:blipFill>
          <p:spPr>
            <a:xfrm>
              <a:off x="719415" y="1744076"/>
              <a:ext cx="738271" cy="458463"/>
            </a:xfrm>
            <a:prstGeom prst="rect">
              <a:avLst/>
            </a:prstGeom>
            <a:noFill/>
            <a:ln>
              <a:noFill/>
            </a:ln>
          </p:spPr>
        </p:pic>
        <p:sp>
          <p:nvSpPr>
            <p:cNvPr id="904" name="Google Shape;904;p58"/>
            <p:cNvSpPr txBox="1"/>
            <p:nvPr/>
          </p:nvSpPr>
          <p:spPr>
            <a:xfrm>
              <a:off x="760842" y="1841570"/>
              <a:ext cx="655417" cy="295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1</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26" name="Google Shape;424;p38">
              <a:extLst>
                <a:ext uri="{FF2B5EF4-FFF2-40B4-BE49-F238E27FC236}">
                  <a16:creationId xmlns:a16="http://schemas.microsoft.com/office/drawing/2014/main" id="{EC27ADC1-3DD9-4BF2-863B-9C7A34A55C65}"/>
                </a:ext>
              </a:extLst>
            </p:cNvPr>
            <p:cNvPicPr preferRelativeResize="0"/>
            <p:nvPr/>
          </p:nvPicPr>
          <p:blipFill>
            <a:blip r:embed="rId9">
              <a:alphaModFix/>
            </a:blip>
            <a:stretch>
              <a:fillRect/>
            </a:stretch>
          </p:blipFill>
          <p:spPr>
            <a:xfrm rot="3567930">
              <a:off x="1111028" y="1249866"/>
              <a:ext cx="304293" cy="420732"/>
            </a:xfrm>
            <a:prstGeom prst="rect">
              <a:avLst/>
            </a:prstGeom>
            <a:noFill/>
            <a:ln>
              <a:noFill/>
            </a:ln>
          </p:spPr>
        </p:pic>
      </p:grpSp>
      <p:sp>
        <p:nvSpPr>
          <p:cNvPr id="3" name="TextBox 2">
            <a:extLst>
              <a:ext uri="{FF2B5EF4-FFF2-40B4-BE49-F238E27FC236}">
                <a16:creationId xmlns:a16="http://schemas.microsoft.com/office/drawing/2014/main" id="{91E2BC2F-C619-42E8-A04A-795197798958}"/>
              </a:ext>
            </a:extLst>
          </p:cNvPr>
          <p:cNvSpPr txBox="1"/>
          <p:nvPr/>
        </p:nvSpPr>
        <p:spPr>
          <a:xfrm>
            <a:off x="1457686" y="1740631"/>
            <a:ext cx="5538996" cy="523220"/>
          </a:xfrm>
          <a:prstGeom prst="rect">
            <a:avLst/>
          </a:prstGeom>
          <a:noFill/>
        </p:spPr>
        <p:txBody>
          <a:bodyPr wrap="square" rtlCol="0">
            <a:spAutoFit/>
          </a:bodyPr>
          <a:lstStyle/>
          <a:p>
            <a:r>
              <a:rPr lang="en-PH" sz="2800" dirty="0">
                <a:solidFill>
                  <a:schemeClr val="tx1"/>
                </a:solidFill>
                <a:effectLst>
                  <a:outerShdw blurRad="38100" dist="38100" dir="2700000" algn="tl">
                    <a:srgbClr val="000000">
                      <a:alpha val="43137"/>
                    </a:srgbClr>
                  </a:outerShdw>
                </a:effectLst>
                <a:latin typeface="Bookman Old Style" panose="02050604050505020204" pitchFamily="18" charset="0"/>
              </a:rPr>
              <a:t>SMOKE &amp; CURED FOODS</a:t>
            </a:r>
          </a:p>
        </p:txBody>
      </p:sp>
      <p:pic>
        <p:nvPicPr>
          <p:cNvPr id="21" name="Google Shape;890;p58">
            <a:extLst>
              <a:ext uri="{FF2B5EF4-FFF2-40B4-BE49-F238E27FC236}">
                <a16:creationId xmlns:a16="http://schemas.microsoft.com/office/drawing/2014/main" id="{7E3CD887-23C8-433E-9170-694BE7F3065B}"/>
              </a:ext>
            </a:extLst>
          </p:cNvPr>
          <p:cNvPicPr preferRelativeResize="0"/>
          <p:nvPr/>
        </p:nvPicPr>
        <p:blipFill>
          <a:blip r:embed="rId8">
            <a:alphaModFix/>
          </a:blip>
          <a:stretch>
            <a:fillRect/>
          </a:stretch>
        </p:blipFill>
        <p:spPr>
          <a:xfrm rot="11235843">
            <a:off x="572082" y="1305481"/>
            <a:ext cx="643376" cy="526752"/>
          </a:xfrm>
          <a:prstGeom prst="rect">
            <a:avLst/>
          </a:prstGeom>
          <a:noFill/>
          <a:ln>
            <a:noFill/>
          </a:ln>
        </p:spPr>
      </p:pic>
      <p:pic>
        <p:nvPicPr>
          <p:cNvPr id="22" name="Google Shape;900;p58">
            <a:extLst>
              <a:ext uri="{FF2B5EF4-FFF2-40B4-BE49-F238E27FC236}">
                <a16:creationId xmlns:a16="http://schemas.microsoft.com/office/drawing/2014/main" id="{DF9BCA92-48E1-4ACF-AFF7-D615AAB50FF5}"/>
              </a:ext>
            </a:extLst>
          </p:cNvPr>
          <p:cNvPicPr preferRelativeResize="0"/>
          <p:nvPr/>
        </p:nvPicPr>
        <p:blipFill rotWithShape="1">
          <a:blip r:embed="rId7">
            <a:alphaModFix/>
          </a:blip>
          <a:srcRect t="49657"/>
          <a:stretch/>
        </p:blipFill>
        <p:spPr>
          <a:xfrm>
            <a:off x="719415" y="1744076"/>
            <a:ext cx="738271" cy="458463"/>
          </a:xfrm>
          <a:prstGeom prst="rect">
            <a:avLst/>
          </a:prstGeom>
          <a:noFill/>
          <a:ln>
            <a:noFill/>
          </a:ln>
        </p:spPr>
      </p:pic>
      <p:sp>
        <p:nvSpPr>
          <p:cNvPr id="23" name="Google Shape;904;p58">
            <a:extLst>
              <a:ext uri="{FF2B5EF4-FFF2-40B4-BE49-F238E27FC236}">
                <a16:creationId xmlns:a16="http://schemas.microsoft.com/office/drawing/2014/main" id="{95ED6B06-BDB4-4716-9085-CE6E1C2D6997}"/>
              </a:ext>
            </a:extLst>
          </p:cNvPr>
          <p:cNvSpPr txBox="1"/>
          <p:nvPr/>
        </p:nvSpPr>
        <p:spPr>
          <a:xfrm>
            <a:off x="760842" y="1841570"/>
            <a:ext cx="655417" cy="295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1</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24" name="Google Shape;424;p38">
            <a:extLst>
              <a:ext uri="{FF2B5EF4-FFF2-40B4-BE49-F238E27FC236}">
                <a16:creationId xmlns:a16="http://schemas.microsoft.com/office/drawing/2014/main" id="{F06BF22D-831A-47ED-ABCB-D208D8679AB9}"/>
              </a:ext>
            </a:extLst>
          </p:cNvPr>
          <p:cNvPicPr preferRelativeResize="0"/>
          <p:nvPr/>
        </p:nvPicPr>
        <p:blipFill>
          <a:blip r:embed="rId9">
            <a:alphaModFix/>
          </a:blip>
          <a:stretch>
            <a:fillRect/>
          </a:stretch>
        </p:blipFill>
        <p:spPr>
          <a:xfrm rot="3567930">
            <a:off x="1111028" y="1249866"/>
            <a:ext cx="304293" cy="420732"/>
          </a:xfrm>
          <a:prstGeom prst="rect">
            <a:avLst/>
          </a:prstGeom>
          <a:noFill/>
          <a:ln>
            <a:noFill/>
          </a:ln>
        </p:spPr>
      </p:pic>
      <p:grpSp>
        <p:nvGrpSpPr>
          <p:cNvPr id="2" name="Group 1">
            <a:extLst>
              <a:ext uri="{FF2B5EF4-FFF2-40B4-BE49-F238E27FC236}">
                <a16:creationId xmlns:a16="http://schemas.microsoft.com/office/drawing/2014/main" id="{09401693-F103-4ADC-BBC4-EF304FAF1193}"/>
              </a:ext>
            </a:extLst>
          </p:cNvPr>
          <p:cNvGrpSpPr/>
          <p:nvPr/>
        </p:nvGrpSpPr>
        <p:grpSpPr>
          <a:xfrm>
            <a:off x="1413926" y="2361345"/>
            <a:ext cx="901459" cy="897058"/>
            <a:chOff x="1413926" y="2361345"/>
            <a:chExt cx="901459" cy="897058"/>
          </a:xfrm>
        </p:grpSpPr>
        <p:pic>
          <p:nvPicPr>
            <p:cNvPr id="27" name="Google Shape;890;p58">
              <a:extLst>
                <a:ext uri="{FF2B5EF4-FFF2-40B4-BE49-F238E27FC236}">
                  <a16:creationId xmlns:a16="http://schemas.microsoft.com/office/drawing/2014/main" id="{75665A93-FBE6-4285-9624-2F6AA5ECBD93}"/>
                </a:ext>
              </a:extLst>
            </p:cNvPr>
            <p:cNvPicPr preferRelativeResize="0"/>
            <p:nvPr/>
          </p:nvPicPr>
          <p:blipFill>
            <a:blip r:embed="rId8">
              <a:alphaModFix/>
            </a:blip>
            <a:stretch>
              <a:fillRect/>
            </a:stretch>
          </p:blipFill>
          <p:spPr>
            <a:xfrm rot="11235843">
              <a:off x="1413926" y="2361345"/>
              <a:ext cx="643376" cy="526752"/>
            </a:xfrm>
            <a:prstGeom prst="rect">
              <a:avLst/>
            </a:prstGeom>
            <a:noFill/>
            <a:ln>
              <a:noFill/>
            </a:ln>
          </p:spPr>
        </p:pic>
        <p:pic>
          <p:nvPicPr>
            <p:cNvPr id="28" name="Google Shape;900;p58">
              <a:extLst>
                <a:ext uri="{FF2B5EF4-FFF2-40B4-BE49-F238E27FC236}">
                  <a16:creationId xmlns:a16="http://schemas.microsoft.com/office/drawing/2014/main" id="{206B6183-E0A6-41CE-9D61-C91088D5E186}"/>
                </a:ext>
              </a:extLst>
            </p:cNvPr>
            <p:cNvPicPr preferRelativeResize="0"/>
            <p:nvPr/>
          </p:nvPicPr>
          <p:blipFill rotWithShape="1">
            <a:blip r:embed="rId7">
              <a:alphaModFix/>
            </a:blip>
            <a:srcRect t="49657"/>
            <a:stretch/>
          </p:blipFill>
          <p:spPr>
            <a:xfrm>
              <a:off x="1561259" y="2799940"/>
              <a:ext cx="738271" cy="458463"/>
            </a:xfrm>
            <a:prstGeom prst="rect">
              <a:avLst/>
            </a:prstGeom>
            <a:noFill/>
            <a:ln>
              <a:noFill/>
            </a:ln>
          </p:spPr>
        </p:pic>
        <p:sp>
          <p:nvSpPr>
            <p:cNvPr id="29" name="Google Shape;904;p58">
              <a:extLst>
                <a:ext uri="{FF2B5EF4-FFF2-40B4-BE49-F238E27FC236}">
                  <a16:creationId xmlns:a16="http://schemas.microsoft.com/office/drawing/2014/main" id="{2E184555-BE73-49F3-97C4-08062DB7839B}"/>
                </a:ext>
              </a:extLst>
            </p:cNvPr>
            <p:cNvSpPr txBox="1"/>
            <p:nvPr/>
          </p:nvSpPr>
          <p:spPr>
            <a:xfrm>
              <a:off x="1602686" y="2897434"/>
              <a:ext cx="655417" cy="295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2</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30" name="Google Shape;424;p38">
              <a:extLst>
                <a:ext uri="{FF2B5EF4-FFF2-40B4-BE49-F238E27FC236}">
                  <a16:creationId xmlns:a16="http://schemas.microsoft.com/office/drawing/2014/main" id="{244BB9D9-A554-4161-A201-ADC4F6E725EC}"/>
                </a:ext>
              </a:extLst>
            </p:cNvPr>
            <p:cNvPicPr preferRelativeResize="0"/>
            <p:nvPr/>
          </p:nvPicPr>
          <p:blipFill>
            <a:blip r:embed="rId9">
              <a:alphaModFix/>
            </a:blip>
            <a:stretch>
              <a:fillRect/>
            </a:stretch>
          </p:blipFill>
          <p:spPr>
            <a:xfrm rot="3567930">
              <a:off x="1952872" y="2305730"/>
              <a:ext cx="304293" cy="420732"/>
            </a:xfrm>
            <a:prstGeom prst="rect">
              <a:avLst/>
            </a:prstGeom>
            <a:noFill/>
            <a:ln>
              <a:noFill/>
            </a:ln>
          </p:spPr>
        </p:pic>
      </p:grpSp>
      <p:sp>
        <p:nvSpPr>
          <p:cNvPr id="31" name="TextBox 30">
            <a:extLst>
              <a:ext uri="{FF2B5EF4-FFF2-40B4-BE49-F238E27FC236}">
                <a16:creationId xmlns:a16="http://schemas.microsoft.com/office/drawing/2014/main" id="{ADB089A1-0C83-4D4E-8F0A-5C5E07200F44}"/>
              </a:ext>
            </a:extLst>
          </p:cNvPr>
          <p:cNvSpPr txBox="1"/>
          <p:nvPr/>
        </p:nvSpPr>
        <p:spPr>
          <a:xfrm>
            <a:off x="2363511" y="2750955"/>
            <a:ext cx="5538996" cy="523220"/>
          </a:xfrm>
          <a:prstGeom prst="rect">
            <a:avLst/>
          </a:prstGeom>
          <a:noFill/>
        </p:spPr>
        <p:txBody>
          <a:bodyPr wrap="square" rtlCol="0">
            <a:spAutoFit/>
          </a:bodyPr>
          <a:lstStyle/>
          <a:p>
            <a:r>
              <a:rPr lang="en-PH" sz="2800" dirty="0">
                <a:solidFill>
                  <a:schemeClr val="tx1"/>
                </a:solidFill>
                <a:effectLst>
                  <a:outerShdw blurRad="38100" dist="38100" dir="2700000" algn="tl">
                    <a:srgbClr val="000000">
                      <a:alpha val="43137"/>
                    </a:srgbClr>
                  </a:outerShdw>
                </a:effectLst>
                <a:latin typeface="Bookman Old Style" panose="02050604050505020204" pitchFamily="18" charset="0"/>
              </a:rPr>
              <a:t>SALAD &amp; SALAD DRESSINGS</a:t>
            </a:r>
          </a:p>
        </p:txBody>
      </p:sp>
      <p:grpSp>
        <p:nvGrpSpPr>
          <p:cNvPr id="32" name="Group 31">
            <a:extLst>
              <a:ext uri="{FF2B5EF4-FFF2-40B4-BE49-F238E27FC236}">
                <a16:creationId xmlns:a16="http://schemas.microsoft.com/office/drawing/2014/main" id="{E5660242-B096-47C9-8952-7E9A867EFDF8}"/>
              </a:ext>
            </a:extLst>
          </p:cNvPr>
          <p:cNvGrpSpPr/>
          <p:nvPr/>
        </p:nvGrpSpPr>
        <p:grpSpPr>
          <a:xfrm>
            <a:off x="2476821" y="3492977"/>
            <a:ext cx="901458" cy="897058"/>
            <a:chOff x="678853" y="1352577"/>
            <a:chExt cx="1457555" cy="1463308"/>
          </a:xfrm>
        </p:grpSpPr>
        <p:pic>
          <p:nvPicPr>
            <p:cNvPr id="33" name="Google Shape;890;p58">
              <a:extLst>
                <a:ext uri="{FF2B5EF4-FFF2-40B4-BE49-F238E27FC236}">
                  <a16:creationId xmlns:a16="http://schemas.microsoft.com/office/drawing/2014/main" id="{CD3229FC-1A12-4881-9E1D-9DE201667454}"/>
                </a:ext>
              </a:extLst>
            </p:cNvPr>
            <p:cNvPicPr preferRelativeResize="0"/>
            <p:nvPr/>
          </p:nvPicPr>
          <p:blipFill>
            <a:blip r:embed="rId8">
              <a:alphaModFix/>
            </a:blip>
            <a:stretch>
              <a:fillRect/>
            </a:stretch>
          </p:blipFill>
          <p:spPr>
            <a:xfrm rot="11235843">
              <a:off x="678853" y="1352577"/>
              <a:ext cx="1040266" cy="859253"/>
            </a:xfrm>
            <a:prstGeom prst="rect">
              <a:avLst/>
            </a:prstGeom>
            <a:noFill/>
            <a:ln>
              <a:noFill/>
            </a:ln>
          </p:spPr>
        </p:pic>
        <p:pic>
          <p:nvPicPr>
            <p:cNvPr id="34" name="Google Shape;900;p58">
              <a:extLst>
                <a:ext uri="{FF2B5EF4-FFF2-40B4-BE49-F238E27FC236}">
                  <a16:creationId xmlns:a16="http://schemas.microsoft.com/office/drawing/2014/main" id="{8470743C-5A5C-402F-8FE2-2AD3848EDB6C}"/>
                </a:ext>
              </a:extLst>
            </p:cNvPr>
            <p:cNvPicPr preferRelativeResize="0"/>
            <p:nvPr/>
          </p:nvPicPr>
          <p:blipFill rotWithShape="1">
            <a:blip r:embed="rId7">
              <a:alphaModFix/>
            </a:blip>
            <a:srcRect t="49657"/>
            <a:stretch/>
          </p:blipFill>
          <p:spPr>
            <a:xfrm>
              <a:off x="917074" y="2068027"/>
              <a:ext cx="1193700" cy="747858"/>
            </a:xfrm>
            <a:prstGeom prst="rect">
              <a:avLst/>
            </a:prstGeom>
            <a:noFill/>
            <a:ln>
              <a:noFill/>
            </a:ln>
          </p:spPr>
        </p:pic>
        <p:sp>
          <p:nvSpPr>
            <p:cNvPr id="35" name="Google Shape;904;p58">
              <a:extLst>
                <a:ext uri="{FF2B5EF4-FFF2-40B4-BE49-F238E27FC236}">
                  <a16:creationId xmlns:a16="http://schemas.microsoft.com/office/drawing/2014/main" id="{1B44B649-D7A1-421A-811F-9A9159C8C536}"/>
                </a:ext>
              </a:extLst>
            </p:cNvPr>
            <p:cNvSpPr txBox="1"/>
            <p:nvPr/>
          </p:nvSpPr>
          <p:spPr>
            <a:xfrm>
              <a:off x="984056" y="2227061"/>
              <a:ext cx="1059735" cy="48193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3</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36" name="Google Shape;424;p38">
              <a:extLst>
                <a:ext uri="{FF2B5EF4-FFF2-40B4-BE49-F238E27FC236}">
                  <a16:creationId xmlns:a16="http://schemas.microsoft.com/office/drawing/2014/main" id="{5C3D5C00-5C9A-4BCC-BDD3-D47BA07F0542}"/>
                </a:ext>
              </a:extLst>
            </p:cNvPr>
            <p:cNvPicPr preferRelativeResize="0"/>
            <p:nvPr/>
          </p:nvPicPr>
          <p:blipFill>
            <a:blip r:embed="rId9">
              <a:alphaModFix/>
            </a:blip>
            <a:stretch>
              <a:fillRect/>
            </a:stretch>
          </p:blipFill>
          <p:spPr>
            <a:xfrm rot="3567930">
              <a:off x="1548085" y="1264874"/>
              <a:ext cx="496372" cy="680275"/>
            </a:xfrm>
            <a:prstGeom prst="rect">
              <a:avLst/>
            </a:prstGeom>
            <a:noFill/>
            <a:ln>
              <a:noFill/>
            </a:ln>
          </p:spPr>
        </p:pic>
      </p:grpSp>
      <p:sp>
        <p:nvSpPr>
          <p:cNvPr id="37" name="TextBox 36">
            <a:extLst>
              <a:ext uri="{FF2B5EF4-FFF2-40B4-BE49-F238E27FC236}">
                <a16:creationId xmlns:a16="http://schemas.microsoft.com/office/drawing/2014/main" id="{090861DB-0396-4548-9583-F4E0A005BC8C}"/>
              </a:ext>
            </a:extLst>
          </p:cNvPr>
          <p:cNvSpPr txBox="1"/>
          <p:nvPr/>
        </p:nvSpPr>
        <p:spPr>
          <a:xfrm>
            <a:off x="3508178" y="3931572"/>
            <a:ext cx="5538996" cy="523220"/>
          </a:xfrm>
          <a:prstGeom prst="rect">
            <a:avLst/>
          </a:prstGeom>
          <a:noFill/>
        </p:spPr>
        <p:txBody>
          <a:bodyPr wrap="square" rtlCol="0">
            <a:spAutoFit/>
          </a:bodyPr>
          <a:lstStyle/>
          <a:p>
            <a:r>
              <a:rPr lang="en-PH" sz="2800" dirty="0">
                <a:solidFill>
                  <a:schemeClr val="tx1"/>
                </a:solidFill>
                <a:effectLst>
                  <a:outerShdw blurRad="38100" dist="38100" dir="2700000" algn="tl">
                    <a:srgbClr val="000000">
                      <a:alpha val="43137"/>
                    </a:srgbClr>
                  </a:outerShdw>
                </a:effectLst>
                <a:latin typeface="Bookman Old Style" panose="02050604050505020204" pitchFamily="18" charset="0"/>
              </a:rPr>
              <a:t>SAUSAGE, PATE &amp; TERRINES</a:t>
            </a:r>
          </a:p>
        </p:txBody>
      </p:sp>
    </p:spTree>
    <p:extLst>
      <p:ext uri="{BB962C8B-B14F-4D97-AF65-F5344CB8AC3E}">
        <p14:creationId xmlns:p14="http://schemas.microsoft.com/office/powerpoint/2010/main" val="73209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Google Shape;885;p58"/>
          <p:cNvGrpSpPr/>
          <p:nvPr/>
        </p:nvGrpSpPr>
        <p:grpSpPr>
          <a:xfrm>
            <a:off x="470717" y="112560"/>
            <a:ext cx="1999287" cy="1754901"/>
            <a:chOff x="672043" y="1900675"/>
            <a:chExt cx="1999287" cy="1754901"/>
          </a:xfrm>
        </p:grpSpPr>
        <p:pic>
          <p:nvPicPr>
            <p:cNvPr id="886" name="Google Shape;886;p58"/>
            <p:cNvPicPr preferRelativeResize="0"/>
            <p:nvPr/>
          </p:nvPicPr>
          <p:blipFill>
            <a:blip r:embed="rId3">
              <a:alphaModFix/>
            </a:blip>
            <a:stretch>
              <a:fillRect/>
            </a:stretch>
          </p:blipFill>
          <p:spPr>
            <a:xfrm rot="3649537">
              <a:off x="1134152" y="1935217"/>
              <a:ext cx="1068708" cy="1685818"/>
            </a:xfrm>
            <a:prstGeom prst="rect">
              <a:avLst/>
            </a:prstGeom>
            <a:noFill/>
            <a:ln>
              <a:noFill/>
            </a:ln>
          </p:spPr>
        </p:pic>
        <p:pic>
          <p:nvPicPr>
            <p:cNvPr id="887" name="Google Shape;887;p58"/>
            <p:cNvPicPr preferRelativeResize="0"/>
            <p:nvPr/>
          </p:nvPicPr>
          <p:blipFill>
            <a:blip r:embed="rId4">
              <a:alphaModFix amt="60000"/>
            </a:blip>
            <a:stretch>
              <a:fillRect/>
            </a:stretch>
          </p:blipFill>
          <p:spPr>
            <a:xfrm rot="3649537">
              <a:off x="1140512" y="1935217"/>
              <a:ext cx="1068708" cy="1685818"/>
            </a:xfrm>
            <a:prstGeom prst="rect">
              <a:avLst/>
            </a:prstGeom>
            <a:noFill/>
            <a:ln>
              <a:noFill/>
            </a:ln>
          </p:spPr>
        </p:pic>
      </p:grpSp>
      <p:pic>
        <p:nvPicPr>
          <p:cNvPr id="888" name="Google Shape;888;p58"/>
          <p:cNvPicPr preferRelativeResize="0"/>
          <p:nvPr/>
        </p:nvPicPr>
        <p:blipFill>
          <a:blip r:embed="rId5">
            <a:alphaModFix/>
          </a:blip>
          <a:stretch>
            <a:fillRect/>
          </a:stretch>
        </p:blipFill>
        <p:spPr>
          <a:xfrm rot="4212926">
            <a:off x="3507143" y="131377"/>
            <a:ext cx="796960" cy="1792176"/>
          </a:xfrm>
          <a:prstGeom prst="rect">
            <a:avLst/>
          </a:prstGeom>
          <a:noFill/>
          <a:ln>
            <a:noFill/>
          </a:ln>
        </p:spPr>
      </p:pic>
      <p:pic>
        <p:nvPicPr>
          <p:cNvPr id="889" name="Google Shape;889;p58"/>
          <p:cNvPicPr preferRelativeResize="0"/>
          <p:nvPr/>
        </p:nvPicPr>
        <p:blipFill>
          <a:blip r:embed="rId6">
            <a:alphaModFix/>
          </a:blip>
          <a:stretch>
            <a:fillRect/>
          </a:stretch>
        </p:blipFill>
        <p:spPr>
          <a:xfrm rot="10800000" flipH="1">
            <a:off x="5341245" y="-658979"/>
            <a:ext cx="404243" cy="1877414"/>
          </a:xfrm>
          <a:prstGeom prst="rect">
            <a:avLst/>
          </a:prstGeom>
          <a:noFill/>
          <a:ln>
            <a:noFill/>
          </a:ln>
        </p:spPr>
      </p:pic>
      <p:sp>
        <p:nvSpPr>
          <p:cNvPr id="891" name="Google Shape;891;p58"/>
          <p:cNvSpPr txBox="1">
            <a:spLocks noGrp="1"/>
          </p:cNvSpPr>
          <p:nvPr>
            <p:ph type="title"/>
          </p:nvPr>
        </p:nvSpPr>
        <p:spPr>
          <a:xfrm>
            <a:off x="-1164070" y="29290"/>
            <a:ext cx="7704000" cy="572700"/>
          </a:xfrm>
          <a:prstGeom prst="rect">
            <a:avLst/>
          </a:prstGeom>
        </p:spPr>
        <p:txBody>
          <a:bodyPr spcFirstLastPara="1" wrap="square" lIns="91425" tIns="91425" rIns="91425" bIns="91425" anchor="t" anchorCtr="0">
            <a:noAutofit/>
          </a:bodyPr>
          <a:lstStyle/>
          <a:p>
            <a:pPr marL="571500" lvl="0" indent="-571500" algn="ctr" rtl="0">
              <a:spcBef>
                <a:spcPts val="0"/>
              </a:spcBef>
              <a:spcAft>
                <a:spcPts val="0"/>
              </a:spcAft>
              <a:buFont typeface="Wingdings" panose="05000000000000000000" pitchFamily="2" charset="2"/>
              <a:buChar char="Ø"/>
            </a:pPr>
            <a:r>
              <a:rPr lang="en" sz="4000" dirty="0">
                <a:effectLst>
                  <a:outerShdw blurRad="38100" dist="38100" dir="2700000" algn="tl">
                    <a:srgbClr val="000000">
                      <a:alpha val="43137"/>
                    </a:srgbClr>
                  </a:outerShdw>
                </a:effectLst>
                <a:latin typeface="Bookman Old Style" panose="02050604050505020204" pitchFamily="18" charset="0"/>
              </a:rPr>
              <a:t>SOME EXAMPLE</a:t>
            </a:r>
            <a:endParaRPr sz="4000" dirty="0">
              <a:effectLst>
                <a:outerShdw blurRad="38100" dist="38100" dir="2700000" algn="tl">
                  <a:srgbClr val="000000">
                    <a:alpha val="43137"/>
                  </a:srgbClr>
                </a:outerShdw>
              </a:effectLst>
              <a:latin typeface="Bookman Old Style" panose="02050604050505020204" pitchFamily="18" charset="0"/>
            </a:endParaRPr>
          </a:p>
        </p:txBody>
      </p:sp>
      <p:grpSp>
        <p:nvGrpSpPr>
          <p:cNvPr id="5" name="Group 4">
            <a:extLst>
              <a:ext uri="{FF2B5EF4-FFF2-40B4-BE49-F238E27FC236}">
                <a16:creationId xmlns:a16="http://schemas.microsoft.com/office/drawing/2014/main" id="{1036ED78-83F0-48B4-A4C8-5A40A5D7F57A}"/>
              </a:ext>
            </a:extLst>
          </p:cNvPr>
          <p:cNvGrpSpPr/>
          <p:nvPr/>
        </p:nvGrpSpPr>
        <p:grpSpPr>
          <a:xfrm>
            <a:off x="-5875810" y="5114122"/>
            <a:ext cx="901459" cy="897058"/>
            <a:chOff x="572082" y="1305481"/>
            <a:chExt cx="901459" cy="897058"/>
          </a:xfrm>
        </p:grpSpPr>
        <p:pic>
          <p:nvPicPr>
            <p:cNvPr id="890" name="Google Shape;890;p58"/>
            <p:cNvPicPr preferRelativeResize="0"/>
            <p:nvPr/>
          </p:nvPicPr>
          <p:blipFill>
            <a:blip r:embed="rId7">
              <a:alphaModFix/>
            </a:blip>
            <a:stretch>
              <a:fillRect/>
            </a:stretch>
          </p:blipFill>
          <p:spPr>
            <a:xfrm rot="11235843">
              <a:off x="572082" y="1305481"/>
              <a:ext cx="643376" cy="526752"/>
            </a:xfrm>
            <a:prstGeom prst="rect">
              <a:avLst/>
            </a:prstGeom>
            <a:noFill/>
            <a:ln>
              <a:noFill/>
            </a:ln>
          </p:spPr>
        </p:pic>
        <p:pic>
          <p:nvPicPr>
            <p:cNvPr id="900" name="Google Shape;900;p58"/>
            <p:cNvPicPr preferRelativeResize="0"/>
            <p:nvPr/>
          </p:nvPicPr>
          <p:blipFill rotWithShape="1">
            <a:blip r:embed="rId8">
              <a:alphaModFix/>
            </a:blip>
            <a:srcRect t="49657"/>
            <a:stretch/>
          </p:blipFill>
          <p:spPr>
            <a:xfrm>
              <a:off x="719415" y="1744076"/>
              <a:ext cx="738271" cy="458463"/>
            </a:xfrm>
            <a:prstGeom prst="rect">
              <a:avLst/>
            </a:prstGeom>
            <a:noFill/>
            <a:ln>
              <a:noFill/>
            </a:ln>
          </p:spPr>
        </p:pic>
        <p:sp>
          <p:nvSpPr>
            <p:cNvPr id="904" name="Google Shape;904;p58"/>
            <p:cNvSpPr txBox="1"/>
            <p:nvPr/>
          </p:nvSpPr>
          <p:spPr>
            <a:xfrm>
              <a:off x="760842" y="1841570"/>
              <a:ext cx="655417" cy="295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1</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26" name="Google Shape;424;p38">
              <a:extLst>
                <a:ext uri="{FF2B5EF4-FFF2-40B4-BE49-F238E27FC236}">
                  <a16:creationId xmlns:a16="http://schemas.microsoft.com/office/drawing/2014/main" id="{EC27ADC1-3DD9-4BF2-863B-9C7A34A55C65}"/>
                </a:ext>
              </a:extLst>
            </p:cNvPr>
            <p:cNvPicPr preferRelativeResize="0"/>
            <p:nvPr/>
          </p:nvPicPr>
          <p:blipFill>
            <a:blip r:embed="rId9">
              <a:alphaModFix/>
            </a:blip>
            <a:stretch>
              <a:fillRect/>
            </a:stretch>
          </p:blipFill>
          <p:spPr>
            <a:xfrm rot="3567930">
              <a:off x="1111028" y="1249866"/>
              <a:ext cx="304293" cy="420732"/>
            </a:xfrm>
            <a:prstGeom prst="rect">
              <a:avLst/>
            </a:prstGeom>
            <a:noFill/>
            <a:ln>
              <a:noFill/>
            </a:ln>
          </p:spPr>
        </p:pic>
      </p:grpSp>
      <p:sp>
        <p:nvSpPr>
          <p:cNvPr id="3" name="TextBox 2">
            <a:extLst>
              <a:ext uri="{FF2B5EF4-FFF2-40B4-BE49-F238E27FC236}">
                <a16:creationId xmlns:a16="http://schemas.microsoft.com/office/drawing/2014/main" id="{91E2BC2F-C619-42E8-A04A-795197798958}"/>
              </a:ext>
            </a:extLst>
          </p:cNvPr>
          <p:cNvSpPr txBox="1"/>
          <p:nvPr/>
        </p:nvSpPr>
        <p:spPr>
          <a:xfrm>
            <a:off x="-4990206" y="5549272"/>
            <a:ext cx="5538996" cy="523220"/>
          </a:xfrm>
          <a:prstGeom prst="rect">
            <a:avLst/>
          </a:prstGeom>
          <a:noFill/>
        </p:spPr>
        <p:txBody>
          <a:bodyPr wrap="square" rtlCol="0">
            <a:spAutoFit/>
          </a:bodyPr>
          <a:lstStyle/>
          <a:p>
            <a:r>
              <a:rPr lang="en-PH" sz="2800" dirty="0">
                <a:solidFill>
                  <a:schemeClr val="tx1"/>
                </a:solidFill>
                <a:effectLst>
                  <a:outerShdw blurRad="38100" dist="38100" dir="2700000" algn="tl">
                    <a:srgbClr val="000000">
                      <a:alpha val="43137"/>
                    </a:srgbClr>
                  </a:outerShdw>
                </a:effectLst>
                <a:latin typeface="Bookman Old Style" panose="02050604050505020204" pitchFamily="18" charset="0"/>
              </a:rPr>
              <a:t>SMOKE &amp; CURED FOODS</a:t>
            </a:r>
          </a:p>
        </p:txBody>
      </p:sp>
      <p:pic>
        <p:nvPicPr>
          <p:cNvPr id="21" name="Google Shape;890;p58">
            <a:extLst>
              <a:ext uri="{FF2B5EF4-FFF2-40B4-BE49-F238E27FC236}">
                <a16:creationId xmlns:a16="http://schemas.microsoft.com/office/drawing/2014/main" id="{7E3CD887-23C8-433E-9170-694BE7F3065B}"/>
              </a:ext>
            </a:extLst>
          </p:cNvPr>
          <p:cNvPicPr preferRelativeResize="0"/>
          <p:nvPr/>
        </p:nvPicPr>
        <p:blipFill>
          <a:blip r:embed="rId7">
            <a:alphaModFix/>
          </a:blip>
          <a:stretch>
            <a:fillRect/>
          </a:stretch>
        </p:blipFill>
        <p:spPr>
          <a:xfrm rot="11235843">
            <a:off x="-5875810" y="5114122"/>
            <a:ext cx="643376" cy="526752"/>
          </a:xfrm>
          <a:prstGeom prst="rect">
            <a:avLst/>
          </a:prstGeom>
          <a:noFill/>
          <a:ln>
            <a:noFill/>
          </a:ln>
        </p:spPr>
      </p:pic>
      <p:pic>
        <p:nvPicPr>
          <p:cNvPr id="22" name="Google Shape;900;p58">
            <a:extLst>
              <a:ext uri="{FF2B5EF4-FFF2-40B4-BE49-F238E27FC236}">
                <a16:creationId xmlns:a16="http://schemas.microsoft.com/office/drawing/2014/main" id="{DF9BCA92-48E1-4ACF-AFF7-D615AAB50FF5}"/>
              </a:ext>
            </a:extLst>
          </p:cNvPr>
          <p:cNvPicPr preferRelativeResize="0"/>
          <p:nvPr/>
        </p:nvPicPr>
        <p:blipFill rotWithShape="1">
          <a:blip r:embed="rId8">
            <a:alphaModFix/>
          </a:blip>
          <a:srcRect t="49657"/>
          <a:stretch/>
        </p:blipFill>
        <p:spPr>
          <a:xfrm>
            <a:off x="-5728477" y="5552717"/>
            <a:ext cx="738271" cy="458463"/>
          </a:xfrm>
          <a:prstGeom prst="rect">
            <a:avLst/>
          </a:prstGeom>
          <a:noFill/>
          <a:ln>
            <a:noFill/>
          </a:ln>
        </p:spPr>
      </p:pic>
      <p:sp>
        <p:nvSpPr>
          <p:cNvPr id="23" name="Google Shape;904;p58">
            <a:extLst>
              <a:ext uri="{FF2B5EF4-FFF2-40B4-BE49-F238E27FC236}">
                <a16:creationId xmlns:a16="http://schemas.microsoft.com/office/drawing/2014/main" id="{95ED6B06-BDB4-4716-9085-CE6E1C2D6997}"/>
              </a:ext>
            </a:extLst>
          </p:cNvPr>
          <p:cNvSpPr txBox="1"/>
          <p:nvPr/>
        </p:nvSpPr>
        <p:spPr>
          <a:xfrm>
            <a:off x="-5687050" y="5650211"/>
            <a:ext cx="655417" cy="295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1</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24" name="Google Shape;424;p38">
            <a:extLst>
              <a:ext uri="{FF2B5EF4-FFF2-40B4-BE49-F238E27FC236}">
                <a16:creationId xmlns:a16="http://schemas.microsoft.com/office/drawing/2014/main" id="{F06BF22D-831A-47ED-ABCB-D208D8679AB9}"/>
              </a:ext>
            </a:extLst>
          </p:cNvPr>
          <p:cNvPicPr preferRelativeResize="0"/>
          <p:nvPr/>
        </p:nvPicPr>
        <p:blipFill>
          <a:blip r:embed="rId9">
            <a:alphaModFix/>
          </a:blip>
          <a:stretch>
            <a:fillRect/>
          </a:stretch>
        </p:blipFill>
        <p:spPr>
          <a:xfrm rot="3567930">
            <a:off x="-5336864" y="5058507"/>
            <a:ext cx="304293" cy="420732"/>
          </a:xfrm>
          <a:prstGeom prst="rect">
            <a:avLst/>
          </a:prstGeom>
          <a:noFill/>
          <a:ln>
            <a:noFill/>
          </a:ln>
        </p:spPr>
      </p:pic>
      <p:grpSp>
        <p:nvGrpSpPr>
          <p:cNvPr id="2" name="Group 1">
            <a:extLst>
              <a:ext uri="{FF2B5EF4-FFF2-40B4-BE49-F238E27FC236}">
                <a16:creationId xmlns:a16="http://schemas.microsoft.com/office/drawing/2014/main" id="{09401693-F103-4ADC-BBC4-EF304FAF1193}"/>
              </a:ext>
            </a:extLst>
          </p:cNvPr>
          <p:cNvGrpSpPr/>
          <p:nvPr/>
        </p:nvGrpSpPr>
        <p:grpSpPr>
          <a:xfrm>
            <a:off x="-5033966" y="6169986"/>
            <a:ext cx="901459" cy="897058"/>
            <a:chOff x="1413926" y="2361345"/>
            <a:chExt cx="901459" cy="897058"/>
          </a:xfrm>
        </p:grpSpPr>
        <p:pic>
          <p:nvPicPr>
            <p:cNvPr id="27" name="Google Shape;890;p58">
              <a:extLst>
                <a:ext uri="{FF2B5EF4-FFF2-40B4-BE49-F238E27FC236}">
                  <a16:creationId xmlns:a16="http://schemas.microsoft.com/office/drawing/2014/main" id="{75665A93-FBE6-4285-9624-2F6AA5ECBD93}"/>
                </a:ext>
              </a:extLst>
            </p:cNvPr>
            <p:cNvPicPr preferRelativeResize="0"/>
            <p:nvPr/>
          </p:nvPicPr>
          <p:blipFill>
            <a:blip r:embed="rId7">
              <a:alphaModFix/>
            </a:blip>
            <a:stretch>
              <a:fillRect/>
            </a:stretch>
          </p:blipFill>
          <p:spPr>
            <a:xfrm rot="11235843">
              <a:off x="1413926" y="2361345"/>
              <a:ext cx="643376" cy="526752"/>
            </a:xfrm>
            <a:prstGeom prst="rect">
              <a:avLst/>
            </a:prstGeom>
            <a:noFill/>
            <a:ln>
              <a:noFill/>
            </a:ln>
          </p:spPr>
        </p:pic>
        <p:pic>
          <p:nvPicPr>
            <p:cNvPr id="28" name="Google Shape;900;p58">
              <a:extLst>
                <a:ext uri="{FF2B5EF4-FFF2-40B4-BE49-F238E27FC236}">
                  <a16:creationId xmlns:a16="http://schemas.microsoft.com/office/drawing/2014/main" id="{206B6183-E0A6-41CE-9D61-C91088D5E186}"/>
                </a:ext>
              </a:extLst>
            </p:cNvPr>
            <p:cNvPicPr preferRelativeResize="0"/>
            <p:nvPr/>
          </p:nvPicPr>
          <p:blipFill rotWithShape="1">
            <a:blip r:embed="rId8">
              <a:alphaModFix/>
            </a:blip>
            <a:srcRect t="49657"/>
            <a:stretch/>
          </p:blipFill>
          <p:spPr>
            <a:xfrm>
              <a:off x="1561259" y="2799940"/>
              <a:ext cx="738271" cy="458463"/>
            </a:xfrm>
            <a:prstGeom prst="rect">
              <a:avLst/>
            </a:prstGeom>
            <a:noFill/>
            <a:ln>
              <a:noFill/>
            </a:ln>
          </p:spPr>
        </p:pic>
        <p:sp>
          <p:nvSpPr>
            <p:cNvPr id="29" name="Google Shape;904;p58">
              <a:extLst>
                <a:ext uri="{FF2B5EF4-FFF2-40B4-BE49-F238E27FC236}">
                  <a16:creationId xmlns:a16="http://schemas.microsoft.com/office/drawing/2014/main" id="{2E184555-BE73-49F3-97C4-08062DB7839B}"/>
                </a:ext>
              </a:extLst>
            </p:cNvPr>
            <p:cNvSpPr txBox="1"/>
            <p:nvPr/>
          </p:nvSpPr>
          <p:spPr>
            <a:xfrm>
              <a:off x="1602686" y="2897434"/>
              <a:ext cx="655417" cy="295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2</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30" name="Google Shape;424;p38">
              <a:extLst>
                <a:ext uri="{FF2B5EF4-FFF2-40B4-BE49-F238E27FC236}">
                  <a16:creationId xmlns:a16="http://schemas.microsoft.com/office/drawing/2014/main" id="{244BB9D9-A554-4161-A201-ADC4F6E725EC}"/>
                </a:ext>
              </a:extLst>
            </p:cNvPr>
            <p:cNvPicPr preferRelativeResize="0"/>
            <p:nvPr/>
          </p:nvPicPr>
          <p:blipFill>
            <a:blip r:embed="rId9">
              <a:alphaModFix/>
            </a:blip>
            <a:stretch>
              <a:fillRect/>
            </a:stretch>
          </p:blipFill>
          <p:spPr>
            <a:xfrm rot="3567930">
              <a:off x="1952872" y="2305730"/>
              <a:ext cx="304293" cy="420732"/>
            </a:xfrm>
            <a:prstGeom prst="rect">
              <a:avLst/>
            </a:prstGeom>
            <a:noFill/>
            <a:ln>
              <a:noFill/>
            </a:ln>
          </p:spPr>
        </p:pic>
      </p:grpSp>
      <p:sp>
        <p:nvSpPr>
          <p:cNvPr id="31" name="TextBox 30">
            <a:extLst>
              <a:ext uri="{FF2B5EF4-FFF2-40B4-BE49-F238E27FC236}">
                <a16:creationId xmlns:a16="http://schemas.microsoft.com/office/drawing/2014/main" id="{ADB089A1-0C83-4D4E-8F0A-5C5E07200F44}"/>
              </a:ext>
            </a:extLst>
          </p:cNvPr>
          <p:cNvSpPr txBox="1"/>
          <p:nvPr/>
        </p:nvSpPr>
        <p:spPr>
          <a:xfrm>
            <a:off x="-4084381" y="6559596"/>
            <a:ext cx="5538996" cy="523220"/>
          </a:xfrm>
          <a:prstGeom prst="rect">
            <a:avLst/>
          </a:prstGeom>
          <a:noFill/>
        </p:spPr>
        <p:txBody>
          <a:bodyPr wrap="square" rtlCol="0">
            <a:spAutoFit/>
          </a:bodyPr>
          <a:lstStyle/>
          <a:p>
            <a:r>
              <a:rPr lang="en-PH" sz="2800" dirty="0">
                <a:solidFill>
                  <a:schemeClr val="tx1"/>
                </a:solidFill>
                <a:effectLst>
                  <a:outerShdw blurRad="38100" dist="38100" dir="2700000" algn="tl">
                    <a:srgbClr val="000000">
                      <a:alpha val="43137"/>
                    </a:srgbClr>
                  </a:outerShdw>
                </a:effectLst>
                <a:latin typeface="Bookman Old Style" panose="02050604050505020204" pitchFamily="18" charset="0"/>
              </a:rPr>
              <a:t>SALAD &amp; SALAD DRESSINGS</a:t>
            </a:r>
          </a:p>
        </p:txBody>
      </p:sp>
      <p:grpSp>
        <p:nvGrpSpPr>
          <p:cNvPr id="32" name="Group 31">
            <a:extLst>
              <a:ext uri="{FF2B5EF4-FFF2-40B4-BE49-F238E27FC236}">
                <a16:creationId xmlns:a16="http://schemas.microsoft.com/office/drawing/2014/main" id="{E5660242-B096-47C9-8952-7E9A867EFDF8}"/>
              </a:ext>
            </a:extLst>
          </p:cNvPr>
          <p:cNvGrpSpPr/>
          <p:nvPr/>
        </p:nvGrpSpPr>
        <p:grpSpPr>
          <a:xfrm>
            <a:off x="-3971071" y="7301618"/>
            <a:ext cx="901458" cy="897058"/>
            <a:chOff x="678853" y="1352577"/>
            <a:chExt cx="1457556" cy="1463307"/>
          </a:xfrm>
        </p:grpSpPr>
        <p:pic>
          <p:nvPicPr>
            <p:cNvPr id="33" name="Google Shape;890;p58">
              <a:extLst>
                <a:ext uri="{FF2B5EF4-FFF2-40B4-BE49-F238E27FC236}">
                  <a16:creationId xmlns:a16="http://schemas.microsoft.com/office/drawing/2014/main" id="{CD3229FC-1A12-4881-9E1D-9DE201667454}"/>
                </a:ext>
              </a:extLst>
            </p:cNvPr>
            <p:cNvPicPr preferRelativeResize="0"/>
            <p:nvPr/>
          </p:nvPicPr>
          <p:blipFill>
            <a:blip r:embed="rId7">
              <a:alphaModFix/>
            </a:blip>
            <a:stretch>
              <a:fillRect/>
            </a:stretch>
          </p:blipFill>
          <p:spPr>
            <a:xfrm rot="11235843">
              <a:off x="678853" y="1352577"/>
              <a:ext cx="1040266" cy="859253"/>
            </a:xfrm>
            <a:prstGeom prst="rect">
              <a:avLst/>
            </a:prstGeom>
            <a:noFill/>
            <a:ln>
              <a:noFill/>
            </a:ln>
          </p:spPr>
        </p:pic>
        <p:pic>
          <p:nvPicPr>
            <p:cNvPr id="34" name="Google Shape;900;p58">
              <a:extLst>
                <a:ext uri="{FF2B5EF4-FFF2-40B4-BE49-F238E27FC236}">
                  <a16:creationId xmlns:a16="http://schemas.microsoft.com/office/drawing/2014/main" id="{8470743C-5A5C-402F-8FE2-2AD3848EDB6C}"/>
                </a:ext>
              </a:extLst>
            </p:cNvPr>
            <p:cNvPicPr preferRelativeResize="0"/>
            <p:nvPr/>
          </p:nvPicPr>
          <p:blipFill rotWithShape="1">
            <a:blip r:embed="rId8">
              <a:alphaModFix/>
            </a:blip>
            <a:srcRect t="49657"/>
            <a:stretch/>
          </p:blipFill>
          <p:spPr>
            <a:xfrm>
              <a:off x="917074" y="2068026"/>
              <a:ext cx="1193701" cy="747858"/>
            </a:xfrm>
            <a:prstGeom prst="rect">
              <a:avLst/>
            </a:prstGeom>
            <a:noFill/>
            <a:ln>
              <a:noFill/>
            </a:ln>
          </p:spPr>
        </p:pic>
        <p:sp>
          <p:nvSpPr>
            <p:cNvPr id="35" name="Google Shape;904;p58">
              <a:extLst>
                <a:ext uri="{FF2B5EF4-FFF2-40B4-BE49-F238E27FC236}">
                  <a16:creationId xmlns:a16="http://schemas.microsoft.com/office/drawing/2014/main" id="{1B44B649-D7A1-421A-811F-9A9159C8C536}"/>
                </a:ext>
              </a:extLst>
            </p:cNvPr>
            <p:cNvSpPr txBox="1"/>
            <p:nvPr/>
          </p:nvSpPr>
          <p:spPr>
            <a:xfrm>
              <a:off x="984057" y="2227061"/>
              <a:ext cx="1059735" cy="48193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3</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36" name="Google Shape;424;p38">
              <a:extLst>
                <a:ext uri="{FF2B5EF4-FFF2-40B4-BE49-F238E27FC236}">
                  <a16:creationId xmlns:a16="http://schemas.microsoft.com/office/drawing/2014/main" id="{5C3D5C00-5C9A-4BCC-BDD3-D47BA07F0542}"/>
                </a:ext>
              </a:extLst>
            </p:cNvPr>
            <p:cNvPicPr preferRelativeResize="0"/>
            <p:nvPr/>
          </p:nvPicPr>
          <p:blipFill>
            <a:blip r:embed="rId9">
              <a:alphaModFix/>
            </a:blip>
            <a:stretch>
              <a:fillRect/>
            </a:stretch>
          </p:blipFill>
          <p:spPr>
            <a:xfrm rot="3567930">
              <a:off x="1548085" y="1264874"/>
              <a:ext cx="496372" cy="680276"/>
            </a:xfrm>
            <a:prstGeom prst="rect">
              <a:avLst/>
            </a:prstGeom>
            <a:noFill/>
            <a:ln>
              <a:noFill/>
            </a:ln>
          </p:spPr>
        </p:pic>
      </p:grpSp>
      <p:sp>
        <p:nvSpPr>
          <p:cNvPr id="37" name="TextBox 36">
            <a:extLst>
              <a:ext uri="{FF2B5EF4-FFF2-40B4-BE49-F238E27FC236}">
                <a16:creationId xmlns:a16="http://schemas.microsoft.com/office/drawing/2014/main" id="{090861DB-0396-4548-9583-F4E0A005BC8C}"/>
              </a:ext>
            </a:extLst>
          </p:cNvPr>
          <p:cNvSpPr txBox="1"/>
          <p:nvPr/>
        </p:nvSpPr>
        <p:spPr>
          <a:xfrm>
            <a:off x="-2939714" y="7740213"/>
            <a:ext cx="5538996" cy="523220"/>
          </a:xfrm>
          <a:prstGeom prst="rect">
            <a:avLst/>
          </a:prstGeom>
          <a:noFill/>
        </p:spPr>
        <p:txBody>
          <a:bodyPr wrap="square" rtlCol="0">
            <a:spAutoFit/>
          </a:bodyPr>
          <a:lstStyle/>
          <a:p>
            <a:r>
              <a:rPr lang="en-PH" sz="2800" dirty="0">
                <a:solidFill>
                  <a:schemeClr val="tx1"/>
                </a:solidFill>
                <a:effectLst>
                  <a:outerShdw blurRad="38100" dist="38100" dir="2700000" algn="tl">
                    <a:srgbClr val="000000">
                      <a:alpha val="43137"/>
                    </a:srgbClr>
                  </a:outerShdw>
                </a:effectLst>
                <a:latin typeface="Bookman Old Style" panose="02050604050505020204" pitchFamily="18" charset="0"/>
              </a:rPr>
              <a:t>SAUSAGE, PATE &amp; TERRINES</a:t>
            </a:r>
          </a:p>
        </p:txBody>
      </p:sp>
      <p:grpSp>
        <p:nvGrpSpPr>
          <p:cNvPr id="8" name="Group 7">
            <a:extLst>
              <a:ext uri="{FF2B5EF4-FFF2-40B4-BE49-F238E27FC236}">
                <a16:creationId xmlns:a16="http://schemas.microsoft.com/office/drawing/2014/main" id="{74718144-22CC-4D3C-952D-7B1897FC7E3F}"/>
              </a:ext>
            </a:extLst>
          </p:cNvPr>
          <p:cNvGrpSpPr/>
          <p:nvPr/>
        </p:nvGrpSpPr>
        <p:grpSpPr>
          <a:xfrm>
            <a:off x="776152" y="1329829"/>
            <a:ext cx="901458" cy="897058"/>
            <a:chOff x="1114632" y="1443197"/>
            <a:chExt cx="901458" cy="897058"/>
          </a:xfrm>
        </p:grpSpPr>
        <p:pic>
          <p:nvPicPr>
            <p:cNvPr id="39" name="Google Shape;890;p58">
              <a:extLst>
                <a:ext uri="{FF2B5EF4-FFF2-40B4-BE49-F238E27FC236}">
                  <a16:creationId xmlns:a16="http://schemas.microsoft.com/office/drawing/2014/main" id="{F3D16A84-83F8-495E-9841-7920E4F45906}"/>
                </a:ext>
              </a:extLst>
            </p:cNvPr>
            <p:cNvPicPr preferRelativeResize="0"/>
            <p:nvPr/>
          </p:nvPicPr>
          <p:blipFill>
            <a:blip r:embed="rId7">
              <a:alphaModFix/>
            </a:blip>
            <a:stretch>
              <a:fillRect/>
            </a:stretch>
          </p:blipFill>
          <p:spPr>
            <a:xfrm rot="11235843">
              <a:off x="1114632" y="1443197"/>
              <a:ext cx="643376" cy="526752"/>
            </a:xfrm>
            <a:prstGeom prst="rect">
              <a:avLst/>
            </a:prstGeom>
            <a:noFill/>
            <a:ln>
              <a:noFill/>
            </a:ln>
          </p:spPr>
        </p:pic>
        <p:pic>
          <p:nvPicPr>
            <p:cNvPr id="40" name="Google Shape;900;p58">
              <a:extLst>
                <a:ext uri="{FF2B5EF4-FFF2-40B4-BE49-F238E27FC236}">
                  <a16:creationId xmlns:a16="http://schemas.microsoft.com/office/drawing/2014/main" id="{2182CF78-2E53-4331-A7BA-413FEB5D9860}"/>
                </a:ext>
              </a:extLst>
            </p:cNvPr>
            <p:cNvPicPr preferRelativeResize="0"/>
            <p:nvPr/>
          </p:nvPicPr>
          <p:blipFill rotWithShape="1">
            <a:blip r:embed="rId8">
              <a:alphaModFix/>
            </a:blip>
            <a:srcRect t="49657"/>
            <a:stretch/>
          </p:blipFill>
          <p:spPr>
            <a:xfrm>
              <a:off x="1261965" y="1881792"/>
              <a:ext cx="738271" cy="458463"/>
            </a:xfrm>
            <a:prstGeom prst="rect">
              <a:avLst/>
            </a:prstGeom>
            <a:noFill/>
            <a:ln>
              <a:noFill/>
            </a:ln>
          </p:spPr>
        </p:pic>
        <p:sp>
          <p:nvSpPr>
            <p:cNvPr id="41" name="Google Shape;904;p58">
              <a:extLst>
                <a:ext uri="{FF2B5EF4-FFF2-40B4-BE49-F238E27FC236}">
                  <a16:creationId xmlns:a16="http://schemas.microsoft.com/office/drawing/2014/main" id="{A5C8B51E-F606-4E50-A9C0-F8A81C28FC53}"/>
                </a:ext>
              </a:extLst>
            </p:cNvPr>
            <p:cNvSpPr txBox="1"/>
            <p:nvPr/>
          </p:nvSpPr>
          <p:spPr>
            <a:xfrm>
              <a:off x="1303392" y="1979286"/>
              <a:ext cx="655417" cy="295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4</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42" name="Google Shape;424;p38">
              <a:extLst>
                <a:ext uri="{FF2B5EF4-FFF2-40B4-BE49-F238E27FC236}">
                  <a16:creationId xmlns:a16="http://schemas.microsoft.com/office/drawing/2014/main" id="{88318E0A-99E8-4568-A2DF-463B3AD2131A}"/>
                </a:ext>
              </a:extLst>
            </p:cNvPr>
            <p:cNvPicPr preferRelativeResize="0"/>
            <p:nvPr/>
          </p:nvPicPr>
          <p:blipFill>
            <a:blip r:embed="rId9">
              <a:alphaModFix/>
            </a:blip>
            <a:stretch>
              <a:fillRect/>
            </a:stretch>
          </p:blipFill>
          <p:spPr>
            <a:xfrm rot="3567930">
              <a:off x="1653577" y="1387582"/>
              <a:ext cx="304293" cy="420732"/>
            </a:xfrm>
            <a:prstGeom prst="rect">
              <a:avLst/>
            </a:prstGeom>
            <a:noFill/>
            <a:ln>
              <a:noFill/>
            </a:ln>
          </p:spPr>
        </p:pic>
      </p:grpSp>
      <p:sp>
        <p:nvSpPr>
          <p:cNvPr id="7" name="TextBox 6">
            <a:extLst>
              <a:ext uri="{FF2B5EF4-FFF2-40B4-BE49-F238E27FC236}">
                <a16:creationId xmlns:a16="http://schemas.microsoft.com/office/drawing/2014/main" id="{3ACD3462-BAC4-4A4D-9374-FD8AEDDBC358}"/>
              </a:ext>
            </a:extLst>
          </p:cNvPr>
          <p:cNvSpPr txBox="1"/>
          <p:nvPr/>
        </p:nvSpPr>
        <p:spPr>
          <a:xfrm>
            <a:off x="1839809" y="1695592"/>
            <a:ext cx="5259455" cy="584775"/>
          </a:xfrm>
          <a:prstGeom prst="rect">
            <a:avLst/>
          </a:prstGeom>
          <a:noFill/>
        </p:spPr>
        <p:txBody>
          <a:bodyPr wrap="square" rtlCol="0">
            <a:spAutoFit/>
          </a:bodyPr>
          <a:lstStyle/>
          <a:p>
            <a:r>
              <a:rPr lang="en-PH" sz="3200" dirty="0">
                <a:effectLst>
                  <a:outerShdw blurRad="38100" dist="38100" dir="2700000" algn="tl">
                    <a:srgbClr val="000000">
                      <a:alpha val="43137"/>
                    </a:srgbClr>
                  </a:outerShdw>
                </a:effectLst>
                <a:latin typeface="Bookman Old Style" panose="02050604050505020204" pitchFamily="18" charset="0"/>
              </a:rPr>
              <a:t>CHEESE MAKING</a:t>
            </a:r>
          </a:p>
        </p:txBody>
      </p:sp>
      <p:sp>
        <p:nvSpPr>
          <p:cNvPr id="10" name="TextBox 9">
            <a:extLst>
              <a:ext uri="{FF2B5EF4-FFF2-40B4-BE49-F238E27FC236}">
                <a16:creationId xmlns:a16="http://schemas.microsoft.com/office/drawing/2014/main" id="{E568144B-C001-47F6-99D1-FC961DB79F2B}"/>
              </a:ext>
            </a:extLst>
          </p:cNvPr>
          <p:cNvSpPr txBox="1"/>
          <p:nvPr/>
        </p:nvSpPr>
        <p:spPr>
          <a:xfrm>
            <a:off x="2363511" y="2797726"/>
            <a:ext cx="6080740" cy="523220"/>
          </a:xfrm>
          <a:prstGeom prst="rect">
            <a:avLst/>
          </a:prstGeom>
          <a:noFill/>
        </p:spPr>
        <p:txBody>
          <a:bodyPr wrap="square" rtlCol="0">
            <a:spAutoFit/>
          </a:bodyPr>
          <a:lstStyle/>
          <a:p>
            <a:r>
              <a:rPr lang="en-PH" sz="2800" dirty="0">
                <a:effectLst>
                  <a:outerShdw blurRad="38100" dist="38100" dir="2700000" algn="tl">
                    <a:srgbClr val="000000">
                      <a:alpha val="43137"/>
                    </a:srgbClr>
                  </a:outerShdw>
                </a:effectLst>
                <a:latin typeface="Bookman Old Style" panose="02050604050505020204" pitchFamily="18" charset="0"/>
              </a:rPr>
              <a:t>PICKLED FOOD &amp; CONDIMENTS</a:t>
            </a:r>
          </a:p>
        </p:txBody>
      </p:sp>
      <p:grpSp>
        <p:nvGrpSpPr>
          <p:cNvPr id="63" name="Group 62">
            <a:extLst>
              <a:ext uri="{FF2B5EF4-FFF2-40B4-BE49-F238E27FC236}">
                <a16:creationId xmlns:a16="http://schemas.microsoft.com/office/drawing/2014/main" id="{1D04C584-2AD8-422E-BE0C-C8211EA5D9DB}"/>
              </a:ext>
            </a:extLst>
          </p:cNvPr>
          <p:cNvGrpSpPr/>
          <p:nvPr/>
        </p:nvGrpSpPr>
        <p:grpSpPr>
          <a:xfrm>
            <a:off x="1413926" y="2361345"/>
            <a:ext cx="901459" cy="897058"/>
            <a:chOff x="1413926" y="2361345"/>
            <a:chExt cx="901459" cy="897058"/>
          </a:xfrm>
        </p:grpSpPr>
        <p:pic>
          <p:nvPicPr>
            <p:cNvPr id="64" name="Google Shape;890;p58">
              <a:extLst>
                <a:ext uri="{FF2B5EF4-FFF2-40B4-BE49-F238E27FC236}">
                  <a16:creationId xmlns:a16="http://schemas.microsoft.com/office/drawing/2014/main" id="{E64A6041-C36F-49E1-A2FD-3FFCF8930879}"/>
                </a:ext>
              </a:extLst>
            </p:cNvPr>
            <p:cNvPicPr preferRelativeResize="0"/>
            <p:nvPr/>
          </p:nvPicPr>
          <p:blipFill>
            <a:blip r:embed="rId7">
              <a:alphaModFix/>
            </a:blip>
            <a:stretch>
              <a:fillRect/>
            </a:stretch>
          </p:blipFill>
          <p:spPr>
            <a:xfrm rot="11235843">
              <a:off x="1413926" y="2361345"/>
              <a:ext cx="643376" cy="526752"/>
            </a:xfrm>
            <a:prstGeom prst="rect">
              <a:avLst/>
            </a:prstGeom>
            <a:noFill/>
            <a:ln>
              <a:noFill/>
            </a:ln>
          </p:spPr>
        </p:pic>
        <p:pic>
          <p:nvPicPr>
            <p:cNvPr id="65" name="Google Shape;900;p58">
              <a:extLst>
                <a:ext uri="{FF2B5EF4-FFF2-40B4-BE49-F238E27FC236}">
                  <a16:creationId xmlns:a16="http://schemas.microsoft.com/office/drawing/2014/main" id="{F8AF47CF-646D-4FD0-B8F9-09BD4FB6EBB1}"/>
                </a:ext>
              </a:extLst>
            </p:cNvPr>
            <p:cNvPicPr preferRelativeResize="0"/>
            <p:nvPr/>
          </p:nvPicPr>
          <p:blipFill rotWithShape="1">
            <a:blip r:embed="rId8">
              <a:alphaModFix/>
            </a:blip>
            <a:srcRect t="49657"/>
            <a:stretch/>
          </p:blipFill>
          <p:spPr>
            <a:xfrm>
              <a:off x="1561259" y="2799940"/>
              <a:ext cx="738271" cy="458463"/>
            </a:xfrm>
            <a:prstGeom prst="rect">
              <a:avLst/>
            </a:prstGeom>
            <a:noFill/>
            <a:ln>
              <a:noFill/>
            </a:ln>
          </p:spPr>
        </p:pic>
        <p:sp>
          <p:nvSpPr>
            <p:cNvPr id="66" name="Google Shape;904;p58">
              <a:extLst>
                <a:ext uri="{FF2B5EF4-FFF2-40B4-BE49-F238E27FC236}">
                  <a16:creationId xmlns:a16="http://schemas.microsoft.com/office/drawing/2014/main" id="{FDC27269-C509-40E2-880E-30E4EB407F33}"/>
                </a:ext>
              </a:extLst>
            </p:cNvPr>
            <p:cNvSpPr txBox="1"/>
            <p:nvPr/>
          </p:nvSpPr>
          <p:spPr>
            <a:xfrm>
              <a:off x="1602686" y="2897434"/>
              <a:ext cx="655417" cy="2954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5</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67" name="Google Shape;424;p38">
              <a:extLst>
                <a:ext uri="{FF2B5EF4-FFF2-40B4-BE49-F238E27FC236}">
                  <a16:creationId xmlns:a16="http://schemas.microsoft.com/office/drawing/2014/main" id="{BA448C97-CEF3-49C5-BFCF-7946EBB0DF40}"/>
                </a:ext>
              </a:extLst>
            </p:cNvPr>
            <p:cNvPicPr preferRelativeResize="0"/>
            <p:nvPr/>
          </p:nvPicPr>
          <p:blipFill>
            <a:blip r:embed="rId9">
              <a:alphaModFix/>
            </a:blip>
            <a:stretch>
              <a:fillRect/>
            </a:stretch>
          </p:blipFill>
          <p:spPr>
            <a:xfrm rot="3567930">
              <a:off x="1952872" y="2305730"/>
              <a:ext cx="304293" cy="420732"/>
            </a:xfrm>
            <a:prstGeom prst="rect">
              <a:avLst/>
            </a:prstGeom>
            <a:noFill/>
            <a:ln>
              <a:noFill/>
            </a:ln>
          </p:spPr>
        </p:pic>
      </p:grpSp>
      <p:grpSp>
        <p:nvGrpSpPr>
          <p:cNvPr id="68" name="Group 67">
            <a:extLst>
              <a:ext uri="{FF2B5EF4-FFF2-40B4-BE49-F238E27FC236}">
                <a16:creationId xmlns:a16="http://schemas.microsoft.com/office/drawing/2014/main" id="{287DD060-C536-4C64-892C-6ECD96AFC067}"/>
              </a:ext>
            </a:extLst>
          </p:cNvPr>
          <p:cNvGrpSpPr/>
          <p:nvPr/>
        </p:nvGrpSpPr>
        <p:grpSpPr>
          <a:xfrm>
            <a:off x="2237201" y="3463507"/>
            <a:ext cx="901458" cy="897058"/>
            <a:chOff x="678853" y="1352577"/>
            <a:chExt cx="1457555" cy="1463308"/>
          </a:xfrm>
        </p:grpSpPr>
        <p:pic>
          <p:nvPicPr>
            <p:cNvPr id="69" name="Google Shape;890;p58">
              <a:extLst>
                <a:ext uri="{FF2B5EF4-FFF2-40B4-BE49-F238E27FC236}">
                  <a16:creationId xmlns:a16="http://schemas.microsoft.com/office/drawing/2014/main" id="{FC3747F5-E205-4255-8D32-A880CA996545}"/>
                </a:ext>
              </a:extLst>
            </p:cNvPr>
            <p:cNvPicPr preferRelativeResize="0"/>
            <p:nvPr/>
          </p:nvPicPr>
          <p:blipFill>
            <a:blip r:embed="rId7">
              <a:alphaModFix/>
            </a:blip>
            <a:stretch>
              <a:fillRect/>
            </a:stretch>
          </p:blipFill>
          <p:spPr>
            <a:xfrm rot="11235843">
              <a:off x="678853" y="1352577"/>
              <a:ext cx="1040266" cy="859253"/>
            </a:xfrm>
            <a:prstGeom prst="rect">
              <a:avLst/>
            </a:prstGeom>
            <a:noFill/>
            <a:ln>
              <a:noFill/>
            </a:ln>
          </p:spPr>
        </p:pic>
        <p:pic>
          <p:nvPicPr>
            <p:cNvPr id="70" name="Google Shape;900;p58">
              <a:extLst>
                <a:ext uri="{FF2B5EF4-FFF2-40B4-BE49-F238E27FC236}">
                  <a16:creationId xmlns:a16="http://schemas.microsoft.com/office/drawing/2014/main" id="{43DE75B4-3E53-48B9-A27F-A0FAE1DFB222}"/>
                </a:ext>
              </a:extLst>
            </p:cNvPr>
            <p:cNvPicPr preferRelativeResize="0"/>
            <p:nvPr/>
          </p:nvPicPr>
          <p:blipFill rotWithShape="1">
            <a:blip r:embed="rId8">
              <a:alphaModFix/>
            </a:blip>
            <a:srcRect t="49657"/>
            <a:stretch/>
          </p:blipFill>
          <p:spPr>
            <a:xfrm>
              <a:off x="917074" y="2068027"/>
              <a:ext cx="1193700" cy="747858"/>
            </a:xfrm>
            <a:prstGeom prst="rect">
              <a:avLst/>
            </a:prstGeom>
            <a:noFill/>
            <a:ln>
              <a:noFill/>
            </a:ln>
          </p:spPr>
        </p:pic>
        <p:sp>
          <p:nvSpPr>
            <p:cNvPr id="71" name="Google Shape;904;p58">
              <a:extLst>
                <a:ext uri="{FF2B5EF4-FFF2-40B4-BE49-F238E27FC236}">
                  <a16:creationId xmlns:a16="http://schemas.microsoft.com/office/drawing/2014/main" id="{FB51A814-3C99-4388-A234-2E2A0E238E3F}"/>
                </a:ext>
              </a:extLst>
            </p:cNvPr>
            <p:cNvSpPr txBox="1"/>
            <p:nvPr/>
          </p:nvSpPr>
          <p:spPr>
            <a:xfrm>
              <a:off x="984056" y="2227061"/>
              <a:ext cx="1059735" cy="48193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rPr>
                <a:t>6</a:t>
              </a:r>
              <a:endParaRPr sz="3200" b="1" dirty="0">
                <a:solidFill>
                  <a:schemeClr val="tx1"/>
                </a:solidFill>
                <a:effectLst>
                  <a:outerShdw blurRad="38100" dist="38100" dir="2700000" algn="tl">
                    <a:srgbClr val="000000">
                      <a:alpha val="43137"/>
                    </a:srgbClr>
                  </a:outerShdw>
                </a:effectLst>
                <a:latin typeface="Bookman Old Style" panose="02050604050505020204" pitchFamily="18" charset="0"/>
                <a:ea typeface="Averia Serif Libre"/>
                <a:cs typeface="Averia Serif Libre"/>
                <a:sym typeface="Averia Serif Libre"/>
              </a:endParaRPr>
            </a:p>
          </p:txBody>
        </p:sp>
        <p:pic>
          <p:nvPicPr>
            <p:cNvPr id="72" name="Google Shape;424;p38">
              <a:extLst>
                <a:ext uri="{FF2B5EF4-FFF2-40B4-BE49-F238E27FC236}">
                  <a16:creationId xmlns:a16="http://schemas.microsoft.com/office/drawing/2014/main" id="{0F82D23E-3CEC-4427-8685-805741EAD327}"/>
                </a:ext>
              </a:extLst>
            </p:cNvPr>
            <p:cNvPicPr preferRelativeResize="0"/>
            <p:nvPr/>
          </p:nvPicPr>
          <p:blipFill>
            <a:blip r:embed="rId9">
              <a:alphaModFix/>
            </a:blip>
            <a:stretch>
              <a:fillRect/>
            </a:stretch>
          </p:blipFill>
          <p:spPr>
            <a:xfrm rot="3567930">
              <a:off x="1548085" y="1264874"/>
              <a:ext cx="496372" cy="680275"/>
            </a:xfrm>
            <a:prstGeom prst="rect">
              <a:avLst/>
            </a:prstGeom>
            <a:noFill/>
            <a:ln>
              <a:noFill/>
            </a:ln>
          </p:spPr>
        </p:pic>
      </p:grpSp>
      <p:sp>
        <p:nvSpPr>
          <p:cNvPr id="11" name="TextBox 10">
            <a:extLst>
              <a:ext uri="{FF2B5EF4-FFF2-40B4-BE49-F238E27FC236}">
                <a16:creationId xmlns:a16="http://schemas.microsoft.com/office/drawing/2014/main" id="{AB41D0E2-630B-4742-9698-EE781C96BBFC}"/>
              </a:ext>
            </a:extLst>
          </p:cNvPr>
          <p:cNvSpPr txBox="1"/>
          <p:nvPr/>
        </p:nvSpPr>
        <p:spPr>
          <a:xfrm>
            <a:off x="3300858" y="3865671"/>
            <a:ext cx="6400800" cy="523220"/>
          </a:xfrm>
          <a:prstGeom prst="rect">
            <a:avLst/>
          </a:prstGeom>
          <a:noFill/>
        </p:spPr>
        <p:txBody>
          <a:bodyPr wrap="square" rtlCol="0">
            <a:spAutoFit/>
          </a:bodyPr>
          <a:lstStyle/>
          <a:p>
            <a:r>
              <a:rPr lang="en-PH" sz="2800" dirty="0">
                <a:solidFill>
                  <a:schemeClr val="tx1"/>
                </a:solidFill>
                <a:effectLst>
                  <a:outerShdw blurRad="38100" dist="38100" dir="2700000" algn="tl">
                    <a:srgbClr val="000000">
                      <a:alpha val="43137"/>
                    </a:srgbClr>
                  </a:outerShdw>
                </a:effectLst>
              </a:rPr>
              <a:t>COLD SAUCES &amp; AND SOUPS</a:t>
            </a:r>
          </a:p>
        </p:txBody>
      </p:sp>
      <p:sp>
        <p:nvSpPr>
          <p:cNvPr id="75" name="Google Shape;923;p60">
            <a:extLst>
              <a:ext uri="{FF2B5EF4-FFF2-40B4-BE49-F238E27FC236}">
                <a16:creationId xmlns:a16="http://schemas.microsoft.com/office/drawing/2014/main" id="{70945FC3-E2CB-4A01-B7D9-5DAFFFC69C66}"/>
              </a:ext>
            </a:extLst>
          </p:cNvPr>
          <p:cNvSpPr txBox="1"/>
          <p:nvPr/>
        </p:nvSpPr>
        <p:spPr>
          <a:xfrm>
            <a:off x="8686697" y="6270477"/>
            <a:ext cx="3264641" cy="580251"/>
          </a:xfrm>
          <a:prstGeom prst="rect">
            <a:avLst/>
          </a:prstGeom>
          <a:noFill/>
          <a:ln>
            <a:noFill/>
          </a:ln>
        </p:spPr>
        <p:txBody>
          <a:bodyPr spcFirstLastPara="1" wrap="square" lIns="91425" tIns="91425" rIns="91425" bIns="91425" anchor="t" anchorCtr="0">
            <a:noAutofit/>
          </a:bodyPr>
          <a:lstStyle/>
          <a:p>
            <a:pPr marL="571500" lvl="0" indent="-571500" algn="r"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ASPIC</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pic>
        <p:nvPicPr>
          <p:cNvPr id="76" name="Google Shape;934;p60">
            <a:extLst>
              <a:ext uri="{FF2B5EF4-FFF2-40B4-BE49-F238E27FC236}">
                <a16:creationId xmlns:a16="http://schemas.microsoft.com/office/drawing/2014/main" id="{019BE7F5-E1AC-4978-8702-66641F45909B}"/>
              </a:ext>
            </a:extLst>
          </p:cNvPr>
          <p:cNvPicPr preferRelativeResize="0"/>
          <p:nvPr/>
        </p:nvPicPr>
        <p:blipFill>
          <a:blip r:embed="rId5">
            <a:alphaModFix/>
          </a:blip>
          <a:stretch>
            <a:fillRect/>
          </a:stretch>
        </p:blipFill>
        <p:spPr>
          <a:xfrm>
            <a:off x="8129397" y="6708047"/>
            <a:ext cx="1114601" cy="2506447"/>
          </a:xfrm>
          <a:prstGeom prst="rect">
            <a:avLst/>
          </a:prstGeom>
          <a:noFill/>
          <a:ln>
            <a:noFill/>
          </a:ln>
        </p:spPr>
      </p:pic>
      <p:sp>
        <p:nvSpPr>
          <p:cNvPr id="77" name="TextBox 76">
            <a:extLst>
              <a:ext uri="{FF2B5EF4-FFF2-40B4-BE49-F238E27FC236}">
                <a16:creationId xmlns:a16="http://schemas.microsoft.com/office/drawing/2014/main" id="{939B101A-7684-478B-9B78-13103E7D69D9}"/>
              </a:ext>
            </a:extLst>
          </p:cNvPr>
          <p:cNvSpPr txBox="1"/>
          <p:nvPr/>
        </p:nvSpPr>
        <p:spPr>
          <a:xfrm>
            <a:off x="7593496" y="5222391"/>
            <a:ext cx="6996545" cy="769441"/>
          </a:xfrm>
          <a:prstGeom prst="rect">
            <a:avLst/>
          </a:prstGeom>
          <a:noFill/>
        </p:spPr>
        <p:txBody>
          <a:bodyPr wrap="square" rtlCol="0">
            <a:spAutoFit/>
          </a:bodyPr>
          <a:lstStyle/>
          <a:p>
            <a:pPr marL="285750" indent="-285750">
              <a:buFont typeface="Wingdings" panose="05000000000000000000" pitchFamily="2" charset="2"/>
              <a:buChar char="Ø"/>
            </a:pPr>
            <a:r>
              <a:rPr lang="en-PH" sz="4400" dirty="0">
                <a:solidFill>
                  <a:schemeClr val="accent1"/>
                </a:solidFill>
                <a:effectLst>
                  <a:outerShdw blurRad="38100" dist="38100" dir="2700000" algn="tl">
                    <a:srgbClr val="000000">
                      <a:alpha val="43137"/>
                    </a:srgbClr>
                  </a:outerShdw>
                </a:effectLst>
                <a:latin typeface="Bookman Old Style" panose="02050604050505020204" pitchFamily="18" charset="0"/>
              </a:rPr>
              <a:t>GELATIN PRODUCTS</a:t>
            </a:r>
          </a:p>
        </p:txBody>
      </p:sp>
      <p:sp>
        <p:nvSpPr>
          <p:cNvPr id="78" name="Google Shape;923;p60">
            <a:extLst>
              <a:ext uri="{FF2B5EF4-FFF2-40B4-BE49-F238E27FC236}">
                <a16:creationId xmlns:a16="http://schemas.microsoft.com/office/drawing/2014/main" id="{7479BEFE-6742-4444-9555-DBD9CF2F599A}"/>
              </a:ext>
            </a:extLst>
          </p:cNvPr>
          <p:cNvSpPr txBox="1"/>
          <p:nvPr/>
        </p:nvSpPr>
        <p:spPr>
          <a:xfrm>
            <a:off x="10794198" y="7332642"/>
            <a:ext cx="2742596" cy="484800"/>
          </a:xfrm>
          <a:prstGeom prst="rect">
            <a:avLst/>
          </a:prstGeom>
          <a:noFill/>
          <a:ln>
            <a:noFill/>
          </a:ln>
        </p:spPr>
        <p:txBody>
          <a:bodyPr spcFirstLastPara="1" wrap="square" lIns="91425" tIns="91425" rIns="91425" bIns="91425" anchor="t" anchorCtr="0">
            <a:noAutofit/>
          </a:bodyPr>
          <a:lstStyle/>
          <a:p>
            <a:pPr marL="571500" lvl="0" indent="-571500" algn="r"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COLEES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79" name="Google Shape;923;p60">
            <a:extLst>
              <a:ext uri="{FF2B5EF4-FFF2-40B4-BE49-F238E27FC236}">
                <a16:creationId xmlns:a16="http://schemas.microsoft.com/office/drawing/2014/main" id="{B956F0C8-C463-45DC-8D6D-676DEA51F008}"/>
              </a:ext>
            </a:extLst>
          </p:cNvPr>
          <p:cNvSpPr txBox="1"/>
          <p:nvPr/>
        </p:nvSpPr>
        <p:spPr>
          <a:xfrm>
            <a:off x="11951338" y="8374731"/>
            <a:ext cx="5461006" cy="484800"/>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COLD SOUPS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Tree>
    <p:extLst>
      <p:ext uri="{BB962C8B-B14F-4D97-AF65-F5344CB8AC3E}">
        <p14:creationId xmlns:p14="http://schemas.microsoft.com/office/powerpoint/2010/main" val="3336251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3" name="Google Shape;923;p60"/>
          <p:cNvSpPr txBox="1"/>
          <p:nvPr/>
        </p:nvSpPr>
        <p:spPr>
          <a:xfrm>
            <a:off x="1093201" y="1272089"/>
            <a:ext cx="3264641" cy="580251"/>
          </a:xfrm>
          <a:prstGeom prst="rect">
            <a:avLst/>
          </a:prstGeom>
          <a:noFill/>
          <a:ln>
            <a:noFill/>
          </a:ln>
        </p:spPr>
        <p:txBody>
          <a:bodyPr spcFirstLastPara="1" wrap="square" lIns="91425" tIns="91425" rIns="91425" bIns="91425" anchor="t" anchorCtr="0">
            <a:noAutofit/>
          </a:bodyPr>
          <a:lstStyle/>
          <a:p>
            <a:pPr marL="571500" lvl="0" indent="-571500" algn="r"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ASPIC</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pic>
        <p:nvPicPr>
          <p:cNvPr id="934" name="Google Shape;934;p60"/>
          <p:cNvPicPr preferRelativeResize="0"/>
          <p:nvPr/>
        </p:nvPicPr>
        <p:blipFill>
          <a:blip r:embed="rId3">
            <a:alphaModFix/>
          </a:blip>
          <a:stretch>
            <a:fillRect/>
          </a:stretch>
        </p:blipFill>
        <p:spPr>
          <a:xfrm>
            <a:off x="535901" y="1709659"/>
            <a:ext cx="1114601" cy="2506447"/>
          </a:xfrm>
          <a:prstGeom prst="rect">
            <a:avLst/>
          </a:prstGeom>
          <a:noFill/>
          <a:ln>
            <a:noFill/>
          </a:ln>
        </p:spPr>
      </p:pic>
      <p:sp>
        <p:nvSpPr>
          <p:cNvPr id="19" name="TextBox 18">
            <a:extLst>
              <a:ext uri="{FF2B5EF4-FFF2-40B4-BE49-F238E27FC236}">
                <a16:creationId xmlns:a16="http://schemas.microsoft.com/office/drawing/2014/main" id="{D20269C0-BC23-46D3-A63C-F43F7BD864FF}"/>
              </a:ext>
            </a:extLst>
          </p:cNvPr>
          <p:cNvSpPr txBox="1"/>
          <p:nvPr/>
        </p:nvSpPr>
        <p:spPr>
          <a:xfrm>
            <a:off x="0" y="224003"/>
            <a:ext cx="6996545" cy="769441"/>
          </a:xfrm>
          <a:prstGeom prst="rect">
            <a:avLst/>
          </a:prstGeom>
          <a:noFill/>
        </p:spPr>
        <p:txBody>
          <a:bodyPr wrap="square" rtlCol="0">
            <a:spAutoFit/>
          </a:bodyPr>
          <a:lstStyle/>
          <a:p>
            <a:pPr marL="285750" indent="-285750">
              <a:buFont typeface="Wingdings" panose="05000000000000000000" pitchFamily="2" charset="2"/>
              <a:buChar char="Ø"/>
            </a:pPr>
            <a:r>
              <a:rPr lang="en-PH" sz="4400" dirty="0">
                <a:solidFill>
                  <a:schemeClr val="accent1"/>
                </a:solidFill>
                <a:effectLst>
                  <a:outerShdw blurRad="38100" dist="38100" dir="2700000" algn="tl">
                    <a:srgbClr val="000000">
                      <a:alpha val="43137"/>
                    </a:srgbClr>
                  </a:outerShdw>
                </a:effectLst>
                <a:latin typeface="Bookman Old Style" panose="02050604050505020204" pitchFamily="18" charset="0"/>
              </a:rPr>
              <a:t>GELATIN PRODUCTS</a:t>
            </a:r>
          </a:p>
        </p:txBody>
      </p:sp>
      <p:sp>
        <p:nvSpPr>
          <p:cNvPr id="21" name="Google Shape;923;p60">
            <a:extLst>
              <a:ext uri="{FF2B5EF4-FFF2-40B4-BE49-F238E27FC236}">
                <a16:creationId xmlns:a16="http://schemas.microsoft.com/office/drawing/2014/main" id="{8841D2D5-FEA2-4A40-AC2F-7E49570AEE51}"/>
              </a:ext>
            </a:extLst>
          </p:cNvPr>
          <p:cNvSpPr txBox="1"/>
          <p:nvPr/>
        </p:nvSpPr>
        <p:spPr>
          <a:xfrm>
            <a:off x="3200702" y="2334254"/>
            <a:ext cx="2742596" cy="484800"/>
          </a:xfrm>
          <a:prstGeom prst="rect">
            <a:avLst/>
          </a:prstGeom>
          <a:noFill/>
          <a:ln>
            <a:noFill/>
          </a:ln>
        </p:spPr>
        <p:txBody>
          <a:bodyPr spcFirstLastPara="1" wrap="square" lIns="91425" tIns="91425" rIns="91425" bIns="91425" anchor="t" anchorCtr="0">
            <a:noAutofit/>
          </a:bodyPr>
          <a:lstStyle/>
          <a:p>
            <a:pPr marL="571500" lvl="0" indent="-571500" algn="r"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COLEES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23" name="Google Shape;923;p60">
            <a:extLst>
              <a:ext uri="{FF2B5EF4-FFF2-40B4-BE49-F238E27FC236}">
                <a16:creationId xmlns:a16="http://schemas.microsoft.com/office/drawing/2014/main" id="{5B4061D8-635F-47CF-8DA1-BFA29D475EA8}"/>
              </a:ext>
            </a:extLst>
          </p:cNvPr>
          <p:cNvSpPr txBox="1"/>
          <p:nvPr/>
        </p:nvSpPr>
        <p:spPr>
          <a:xfrm>
            <a:off x="4357842" y="3376343"/>
            <a:ext cx="5461006" cy="484800"/>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COLD SOUPS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pic>
        <p:nvPicPr>
          <p:cNvPr id="25" name="Google Shape;934;p60">
            <a:extLst>
              <a:ext uri="{FF2B5EF4-FFF2-40B4-BE49-F238E27FC236}">
                <a16:creationId xmlns:a16="http://schemas.microsoft.com/office/drawing/2014/main" id="{8CA3B91D-879F-4AB7-8EB6-28EB33ABAED7}"/>
              </a:ext>
            </a:extLst>
          </p:cNvPr>
          <p:cNvPicPr preferRelativeResize="0"/>
          <p:nvPr/>
        </p:nvPicPr>
        <p:blipFill>
          <a:blip r:embed="rId3">
            <a:alphaModFix/>
          </a:blip>
          <a:stretch>
            <a:fillRect/>
          </a:stretch>
        </p:blipFill>
        <p:spPr>
          <a:xfrm>
            <a:off x="7881729" y="8449909"/>
            <a:ext cx="1157268" cy="2593399"/>
          </a:xfrm>
          <a:prstGeom prst="rect">
            <a:avLst/>
          </a:prstGeom>
          <a:noFill/>
          <a:ln>
            <a:noFill/>
          </a:ln>
        </p:spPr>
      </p:pic>
      <p:sp>
        <p:nvSpPr>
          <p:cNvPr id="26" name="TextBox 25">
            <a:extLst>
              <a:ext uri="{FF2B5EF4-FFF2-40B4-BE49-F238E27FC236}">
                <a16:creationId xmlns:a16="http://schemas.microsoft.com/office/drawing/2014/main" id="{2950101A-B6D3-4233-84DE-820CF6F35547}"/>
              </a:ext>
            </a:extLst>
          </p:cNvPr>
          <p:cNvSpPr txBox="1"/>
          <p:nvPr/>
        </p:nvSpPr>
        <p:spPr>
          <a:xfrm>
            <a:off x="8103979" y="5579456"/>
            <a:ext cx="7264372" cy="796134"/>
          </a:xfrm>
          <a:prstGeom prst="rect">
            <a:avLst/>
          </a:prstGeom>
          <a:noFill/>
        </p:spPr>
        <p:txBody>
          <a:bodyPr wrap="square" rtlCol="0">
            <a:spAutoFit/>
          </a:bodyPr>
          <a:lstStyle/>
          <a:p>
            <a:pPr marL="285750" indent="-285750">
              <a:buFont typeface="Wingdings" panose="05000000000000000000" pitchFamily="2" charset="2"/>
              <a:buChar char="Ø"/>
            </a:pPr>
            <a:r>
              <a:rPr lang="en-PH" sz="4400" dirty="0">
                <a:solidFill>
                  <a:schemeClr val="accent1"/>
                </a:solidFill>
                <a:effectLst>
                  <a:outerShdw blurRad="38100" dist="38100" dir="2700000" algn="tl">
                    <a:srgbClr val="000000">
                      <a:alpha val="43137"/>
                    </a:srgbClr>
                  </a:outerShdw>
                </a:effectLst>
                <a:latin typeface="Bookman Old Style" panose="02050604050505020204" pitchFamily="18" charset="0"/>
              </a:rPr>
              <a:t>GELATIN PRODUCTS</a:t>
            </a:r>
          </a:p>
        </p:txBody>
      </p:sp>
      <p:sp>
        <p:nvSpPr>
          <p:cNvPr id="27" name="Google Shape;923;p60">
            <a:extLst>
              <a:ext uri="{FF2B5EF4-FFF2-40B4-BE49-F238E27FC236}">
                <a16:creationId xmlns:a16="http://schemas.microsoft.com/office/drawing/2014/main" id="{0FE4AA28-5FBA-4720-8448-DC1B44E93DF7}"/>
              </a:ext>
            </a:extLst>
          </p:cNvPr>
          <p:cNvSpPr txBox="1"/>
          <p:nvPr/>
        </p:nvSpPr>
        <p:spPr>
          <a:xfrm>
            <a:off x="9316779" y="6857659"/>
            <a:ext cx="7438998" cy="2071880"/>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CHAUFROID 	SAUCES</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
        <p:nvSpPr>
          <p:cNvPr id="28" name="Google Shape;923;p60">
            <a:extLst>
              <a:ext uri="{FF2B5EF4-FFF2-40B4-BE49-F238E27FC236}">
                <a16:creationId xmlns:a16="http://schemas.microsoft.com/office/drawing/2014/main" id="{E5244C1B-C35E-425A-AEBF-516DB51C5017}"/>
              </a:ext>
            </a:extLst>
          </p:cNvPr>
          <p:cNvSpPr txBox="1"/>
          <p:nvPr/>
        </p:nvSpPr>
        <p:spPr>
          <a:xfrm>
            <a:off x="10043932" y="8422566"/>
            <a:ext cx="7438998" cy="2071880"/>
          </a:xfrm>
          <a:prstGeom prst="rect">
            <a:avLst/>
          </a:prstGeom>
          <a:noFill/>
          <a:ln>
            <a:noFill/>
          </a:ln>
        </p:spPr>
        <p:txBody>
          <a:bodyPr spcFirstLastPara="1" wrap="square" lIns="91425" tIns="91425" rIns="91425" bIns="91425" anchor="t" anchorCtr="0">
            <a:noAutofit/>
          </a:bodyPr>
          <a:lstStyle/>
          <a:p>
            <a:pPr marL="571500" lvl="0" indent="-571500" rtl="0">
              <a:spcBef>
                <a:spcPts val="0"/>
              </a:spcBef>
              <a:spcAft>
                <a:spcPts val="0"/>
              </a:spcAft>
              <a:buFont typeface="Wingdings" panose="05000000000000000000" pitchFamily="2" charset="2"/>
              <a:buChar char="q"/>
            </a:pPr>
            <a:r>
              <a:rPr lang="en-PH"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rPr>
              <a:t>MOUSES, MOUSSELINE</a:t>
            </a:r>
            <a:endParaRPr sz="3600" dirty="0">
              <a:solidFill>
                <a:schemeClr val="dk1"/>
              </a:solidFill>
              <a:effectLst>
                <a:outerShdw blurRad="38100" dist="38100" dir="2700000" algn="tl">
                  <a:srgbClr val="000000">
                    <a:alpha val="43137"/>
                  </a:srgbClr>
                </a:outerShdw>
              </a:effectLst>
              <a:latin typeface="Bookman Old Style" panose="02050604050505020204" pitchFamily="18" charset="0"/>
              <a:ea typeface="Baloo 2"/>
              <a:cs typeface="Baloo 2"/>
              <a:sym typeface="Baloo 2"/>
            </a:endParaRPr>
          </a:p>
        </p:txBody>
      </p:sp>
    </p:spTree>
    <p:extLst>
      <p:ext uri="{BB962C8B-B14F-4D97-AF65-F5344CB8AC3E}">
        <p14:creationId xmlns:p14="http://schemas.microsoft.com/office/powerpoint/2010/main" val="1320133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TotalTime>
  <Words>1246</Words>
  <Application>Microsoft Office PowerPoint</Application>
  <PresentationFormat>On-screen Show (16:9)</PresentationFormat>
  <Paragraphs>221</Paragraphs>
  <Slides>48</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Anaheim</vt:lpstr>
      <vt:lpstr>Arial</vt:lpstr>
      <vt:lpstr>Averia Serif Libre</vt:lpstr>
      <vt:lpstr>Baloo 2</vt:lpstr>
      <vt:lpstr>Baskerville Old Face</vt:lpstr>
      <vt:lpstr>Bookman Old Style</vt:lpstr>
      <vt:lpstr>Courier New</vt:lpstr>
      <vt:lpstr>Ink Free</vt:lpstr>
      <vt:lpstr>Nunito Light</vt:lpstr>
      <vt:lpstr>Wingdings</vt:lpstr>
      <vt:lpstr>Happy Culinarians Day! by Slidesgo</vt:lpstr>
      <vt:lpstr>PowerPoint Presentation</vt:lpstr>
      <vt:lpstr>IMPORTANCE OF GARDE MANGER</vt:lpstr>
      <vt:lpstr>A GARDE MANGER</vt:lpstr>
      <vt:lpstr>PowerPoint Presentation</vt:lpstr>
      <vt:lpstr>PowerPoint Presentation</vt:lpstr>
      <vt:lpstr>PowerPoint Presentation</vt:lpstr>
      <vt:lpstr>SOME EXAMPLE</vt:lpstr>
      <vt:lpstr>SOME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SPECIALTY TOOLS USE IN THE GARDE MANGER KITCHEN</vt:lpstr>
      <vt:lpstr>PowerPoint Presentation</vt:lpstr>
      <vt:lpstr>PowerPoint Presentation</vt:lpstr>
      <vt:lpstr>PowerPoint Presentation</vt:lpstr>
      <vt:lpstr>PowerPoint Presentation</vt:lpstr>
      <vt:lpstr>PowerPoint Presentation</vt:lpstr>
      <vt:lpstr>PowerPoint Presentation</vt:lpstr>
      <vt:lpstr>RESPONSIBILITIES OF CHEF IN GARDE MANGER</vt:lpstr>
      <vt:lpstr>PowerPoint Presentation</vt:lpstr>
      <vt:lpstr>PowerPoint Presentation</vt:lpstr>
      <vt:lpstr>PowerPoint Presentation</vt:lpstr>
      <vt:lpstr>PowerPoint Presentation</vt:lpstr>
      <vt:lpstr>PowerPoint Presentation</vt:lpstr>
      <vt:lpstr>PowerPoint Presentation</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CONCEPT OF GARDE MANGER</dc:title>
  <dc:creator>Ma Engracia Biasong</dc:creator>
  <cp:lastModifiedBy>engra</cp:lastModifiedBy>
  <cp:revision>56</cp:revision>
  <dcterms:modified xsi:type="dcterms:W3CDTF">2025-09-12T08:57:37Z</dcterms:modified>
</cp:coreProperties>
</file>